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"/>
  </p:notesMasterIdLst>
  <p:sldIdLst>
    <p:sldId id="256" r:id="rId2"/>
    <p:sldId id="259" r:id="rId3"/>
  </p:sldIdLst>
  <p:sldSz cx="10691813" cy="15119350"/>
  <p:notesSz cx="6807200" cy="9939338"/>
  <p:defaultTextStyle>
    <a:defPPr>
      <a:defRPr lang="ja-JP"/>
    </a:defPPr>
    <a:lvl1pPr marL="0" algn="l" defTabSz="1078587" rtl="0" eaLnBrk="1" latinLnBrk="0" hangingPunct="1">
      <a:defRPr kumimoji="1" sz="2123" kern="1200">
        <a:solidFill>
          <a:schemeClr val="tx1"/>
        </a:solidFill>
        <a:latin typeface="+mn-lt"/>
        <a:ea typeface="+mn-ea"/>
        <a:cs typeface="+mn-cs"/>
      </a:defRPr>
    </a:lvl1pPr>
    <a:lvl2pPr marL="539292" algn="l" defTabSz="1078587" rtl="0" eaLnBrk="1" latinLnBrk="0" hangingPunct="1">
      <a:defRPr kumimoji="1" sz="2123" kern="1200">
        <a:solidFill>
          <a:schemeClr val="tx1"/>
        </a:solidFill>
        <a:latin typeface="+mn-lt"/>
        <a:ea typeface="+mn-ea"/>
        <a:cs typeface="+mn-cs"/>
      </a:defRPr>
    </a:lvl2pPr>
    <a:lvl3pPr marL="1078587" algn="l" defTabSz="1078587" rtl="0" eaLnBrk="1" latinLnBrk="0" hangingPunct="1">
      <a:defRPr kumimoji="1" sz="2123" kern="1200">
        <a:solidFill>
          <a:schemeClr val="tx1"/>
        </a:solidFill>
        <a:latin typeface="+mn-lt"/>
        <a:ea typeface="+mn-ea"/>
        <a:cs typeface="+mn-cs"/>
      </a:defRPr>
    </a:lvl3pPr>
    <a:lvl4pPr marL="1617883" algn="l" defTabSz="1078587" rtl="0" eaLnBrk="1" latinLnBrk="0" hangingPunct="1">
      <a:defRPr kumimoji="1" sz="2123" kern="1200">
        <a:solidFill>
          <a:schemeClr val="tx1"/>
        </a:solidFill>
        <a:latin typeface="+mn-lt"/>
        <a:ea typeface="+mn-ea"/>
        <a:cs typeface="+mn-cs"/>
      </a:defRPr>
    </a:lvl4pPr>
    <a:lvl5pPr marL="2157177" algn="l" defTabSz="1078587" rtl="0" eaLnBrk="1" latinLnBrk="0" hangingPunct="1">
      <a:defRPr kumimoji="1" sz="2123" kern="1200">
        <a:solidFill>
          <a:schemeClr val="tx1"/>
        </a:solidFill>
        <a:latin typeface="+mn-lt"/>
        <a:ea typeface="+mn-ea"/>
        <a:cs typeface="+mn-cs"/>
      </a:defRPr>
    </a:lvl5pPr>
    <a:lvl6pPr marL="2696469" algn="l" defTabSz="1078587" rtl="0" eaLnBrk="1" latinLnBrk="0" hangingPunct="1">
      <a:defRPr kumimoji="1" sz="2123" kern="1200">
        <a:solidFill>
          <a:schemeClr val="tx1"/>
        </a:solidFill>
        <a:latin typeface="+mn-lt"/>
        <a:ea typeface="+mn-ea"/>
        <a:cs typeface="+mn-cs"/>
      </a:defRPr>
    </a:lvl6pPr>
    <a:lvl7pPr marL="3235762" algn="l" defTabSz="1078587" rtl="0" eaLnBrk="1" latinLnBrk="0" hangingPunct="1">
      <a:defRPr kumimoji="1" sz="2123" kern="1200">
        <a:solidFill>
          <a:schemeClr val="tx1"/>
        </a:solidFill>
        <a:latin typeface="+mn-lt"/>
        <a:ea typeface="+mn-ea"/>
        <a:cs typeface="+mn-cs"/>
      </a:defRPr>
    </a:lvl7pPr>
    <a:lvl8pPr marL="3775057" algn="l" defTabSz="1078587" rtl="0" eaLnBrk="1" latinLnBrk="0" hangingPunct="1">
      <a:defRPr kumimoji="1" sz="2123" kern="1200">
        <a:solidFill>
          <a:schemeClr val="tx1"/>
        </a:solidFill>
        <a:latin typeface="+mn-lt"/>
        <a:ea typeface="+mn-ea"/>
        <a:cs typeface="+mn-cs"/>
      </a:defRPr>
    </a:lvl8pPr>
    <a:lvl9pPr marL="4314351" algn="l" defTabSz="1078587" rtl="0" eaLnBrk="1" latinLnBrk="0" hangingPunct="1">
      <a:defRPr kumimoji="1" sz="212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  <a:srgbClr val="993300"/>
    <a:srgbClr val="F2B800"/>
    <a:srgbClr val="FF0066"/>
    <a:srgbClr val="00FFFF"/>
    <a:srgbClr val="F49D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75" autoAdjust="0"/>
    <p:restoredTop sz="94660"/>
  </p:normalViewPr>
  <p:slideViewPr>
    <p:cSldViewPr snapToGrid="0">
      <p:cViewPr>
        <p:scale>
          <a:sx n="100" d="100"/>
          <a:sy n="100" d="100"/>
        </p:scale>
        <p:origin x="1224" y="-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36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theme" Target="../theme/theme2.xml"/><Relationship Id="rId6" Type="http://schemas.openxmlformats.org/officeDocument/2006/relationships/image" Target="../media/image4.gif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744" y="-1601843"/>
            <a:ext cx="7546057" cy="1162340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4606" y="-1418603"/>
            <a:ext cx="8235912" cy="390981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055" y="111507"/>
            <a:ext cx="5604657" cy="2107270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-44200" y="216485"/>
            <a:ext cx="6248764" cy="1213676"/>
          </a:xfrm>
          <a:prstGeom prst="rect">
            <a:avLst/>
          </a:prstGeom>
        </p:spPr>
        <p:txBody>
          <a:bodyPr wrap="square" lIns="91408" tIns="45702" rIns="91408" bIns="45702">
            <a:spAutoFit/>
          </a:bodyPr>
          <a:lstStyle/>
          <a:p>
            <a:r>
              <a:rPr lang="ja-JP" altLang="ja-JP" sz="7200" b="0" spc="-40" baseline="0" dirty="0" smtClean="0">
                <a:ln w="25400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66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オレンジ</a:t>
            </a:r>
            <a:r>
              <a:rPr lang="ja-JP" altLang="ja-JP" sz="7200" b="0" spc="-40" dirty="0" smtClean="0">
                <a:ln w="25400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66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通信</a:t>
            </a:r>
            <a:endParaRPr lang="ja-JP" altLang="en-US" sz="7200" b="0" dirty="0"/>
          </a:p>
        </p:txBody>
      </p:sp>
      <p:sp>
        <p:nvSpPr>
          <p:cNvPr id="17" name="角丸四角形 16"/>
          <p:cNvSpPr/>
          <p:nvPr/>
        </p:nvSpPr>
        <p:spPr>
          <a:xfrm>
            <a:off x="5208163" y="340288"/>
            <a:ext cx="1499475" cy="977901"/>
          </a:xfrm>
          <a:prstGeom prst="roundRect">
            <a:avLst>
              <a:gd name="adj" fmla="val 9770"/>
            </a:avLst>
          </a:prstGeom>
          <a:solidFill>
            <a:srgbClr val="FF66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08" tIns="45702" rIns="91408" bIns="45702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0"/>
              </a:spcAft>
            </a:pPr>
            <a:r>
              <a:rPr lang="ja-JP" altLang="en-US" sz="2400" kern="100" dirty="0">
                <a:solidFill>
                  <a:srgbClr val="FFFFFF"/>
                </a:solidFill>
                <a:effectLst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２０</a:t>
            </a:r>
            <a:r>
              <a:rPr lang="en-US" sz="2400" kern="100" dirty="0" smtClean="0">
                <a:solidFill>
                  <a:srgbClr val="FFFFFF"/>
                </a:solidFill>
                <a:effectLst/>
                <a:latin typeface="HGP創英角ﾎﾟｯﾌﾟ体" panose="040B0A00000000000000" pitchFamily="50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1</a:t>
            </a:r>
            <a:r>
              <a:rPr lang="en-US" altLang="ja-JP" sz="2400" kern="100" dirty="0" smtClean="0">
                <a:solidFill>
                  <a:srgbClr val="FFFFFF"/>
                </a:solidFill>
                <a:effectLst/>
                <a:latin typeface="HGP創英角ﾎﾟｯﾌﾟ体" panose="040B0A00000000000000" pitchFamily="50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5</a:t>
            </a:r>
            <a:r>
              <a:rPr lang="ja-JP" altLang="en-US" sz="2400" kern="100" dirty="0" smtClean="0">
                <a:solidFill>
                  <a:srgbClr val="FFFFFF"/>
                </a:solidFill>
                <a:effectLst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年</a:t>
            </a:r>
            <a:endParaRPr lang="ja-JP" altLang="en-US" sz="1100" kern="100" dirty="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altLang="en-US" sz="2400" kern="100" dirty="0" smtClean="0">
                <a:solidFill>
                  <a:srgbClr val="FFFFFF"/>
                </a:solidFill>
                <a:effectLst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１月号</a:t>
            </a:r>
            <a:endParaRPr lang="ja-JP" altLang="en-US" sz="1100" kern="100" dirty="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-23808" y="6706218"/>
            <a:ext cx="6806346" cy="430887"/>
          </a:xfrm>
          <a:prstGeom prst="rect">
            <a:avLst/>
          </a:prstGeom>
        </p:spPr>
        <p:txBody>
          <a:bodyPr wrap="square" lIns="91408" tIns="45702" rIns="91408" bIns="45702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1100" kern="100" baseline="0" dirty="0" smtClean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毎年恒例オレンジタウンのクリスマスイルミネーションが</a:t>
            </a:r>
            <a:r>
              <a:rPr lang="en-US" altLang="ja-JP" sz="1100" kern="100" baseline="0" dirty="0" smtClean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12</a:t>
            </a:r>
            <a:r>
              <a:rPr lang="ja-JP" altLang="en-US" sz="1100" kern="100" baseline="0" dirty="0" smtClean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月</a:t>
            </a:r>
            <a:r>
              <a:rPr lang="en-US" altLang="ja-JP" sz="1100" kern="100" baseline="0" dirty="0" smtClean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1100" kern="100" baseline="0" dirty="0" smtClean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日から</a:t>
            </a:r>
            <a:r>
              <a:rPr lang="en-US" altLang="ja-JP" sz="1100" kern="100" baseline="0" dirty="0" smtClean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25</a:t>
            </a:r>
            <a:r>
              <a:rPr lang="ja-JP" altLang="en-US" sz="1100" kern="100" baseline="0" dirty="0" smtClean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日まで実施されました。</a:t>
            </a:r>
            <a:r>
              <a:rPr lang="ja-JP" altLang="en-US" sz="1100" kern="100" baseline="0" dirty="0" smtClean="0">
                <a:effectLst/>
                <a:latin typeface="ＭＳ Ｐゴシック" panose="020B0600070205080204" pitchFamily="50" charset="-128"/>
                <a:ea typeface="+mn-ea"/>
                <a:cs typeface="Times New Roman" panose="02020603050405020304" pitchFamily="18" charset="0"/>
              </a:rPr>
              <a:t>今回も４０軒ほどの住民の方にご協力いただき、各家庭の工夫をこらしたデコレーションにより、私たちを楽しませてくれました。</a:t>
            </a:r>
            <a:endParaRPr lang="en-US" altLang="ja-JP" sz="1100" kern="100" baseline="0" dirty="0" smtClean="0">
              <a:effectLst/>
              <a:latin typeface="ＭＳ Ｐゴシック" panose="020B0600070205080204" pitchFamily="50" charset="-128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-265223" y="4418569"/>
            <a:ext cx="7047760" cy="600164"/>
          </a:xfrm>
          <a:prstGeom prst="rect">
            <a:avLst/>
          </a:prstGeom>
        </p:spPr>
        <p:txBody>
          <a:bodyPr wrap="square" lIns="91408" tIns="45702" rIns="91408" bIns="45702">
            <a:spAutoFit/>
          </a:bodyPr>
          <a:lstStyle/>
          <a:p>
            <a:pPr marL="228520" marR="0" indent="133303" algn="just" defTabSz="9140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新年明けましておめでとうございます。オレンジタウンにお住まいの皆さまにおかれましては、すがすがしい新春をお迎えのこととお慶び申し上げます。本年も社員一同、皆さまのご期待に応えるべく、オレンジタウンの販売促進を図り、魅力ある街づくりに努めてまいりますので、今後とも引き続きご愛顧くださいますようお願いいたします。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372" y="8228540"/>
            <a:ext cx="3624798" cy="1992525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4208089" y="1376938"/>
            <a:ext cx="2509549" cy="261580"/>
          </a:xfrm>
          <a:prstGeom prst="rect">
            <a:avLst/>
          </a:prstGeom>
          <a:noFill/>
        </p:spPr>
        <p:txBody>
          <a:bodyPr wrap="none" lIns="91408" tIns="45702" rIns="91408" bIns="45702" rtlCol="0">
            <a:spAutoFit/>
          </a:bodyPr>
          <a:lstStyle/>
          <a:p>
            <a:r>
              <a:rPr kumimoji="1" lang="ja-JP" altLang="en-US" sz="1100" baseline="0" dirty="0" smtClean="0"/>
              <a:t>編集責任者：営業企画部　　増田　吉城</a:t>
            </a:r>
            <a:endParaRPr kumimoji="1" lang="ja-JP" altLang="en-US" sz="1100" baseline="0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8" y="9238457"/>
            <a:ext cx="3506772" cy="612804"/>
          </a:xfrm>
          <a:prstGeom prst="rect">
            <a:avLst/>
          </a:prstGeom>
          <a:noFill/>
        </p:spPr>
      </p:pic>
      <p:sp>
        <p:nvSpPr>
          <p:cNvPr id="32" name="正方形/長方形 31"/>
          <p:cNvSpPr/>
          <p:nvPr/>
        </p:nvSpPr>
        <p:spPr>
          <a:xfrm>
            <a:off x="-35883" y="1706942"/>
            <a:ext cx="2291104" cy="307777"/>
          </a:xfrm>
          <a:prstGeom prst="rect">
            <a:avLst/>
          </a:prstGeom>
          <a:noFill/>
        </p:spPr>
        <p:txBody>
          <a:bodyPr wrap="square" lIns="91408" tIns="45702" rIns="91408" bIns="45702">
            <a:spAutoFit/>
          </a:bodyPr>
          <a:lstStyle/>
          <a:p>
            <a:pPr algn="ctr"/>
            <a:r>
              <a:rPr lang="ja-JP" altLang="en-US" sz="1400" b="0" cap="none" spc="0" baseline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オレンジタウン販売センター</a:t>
            </a:r>
            <a:endParaRPr lang="ja-JP" altLang="en-US" sz="1400" b="0" cap="none" spc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2005947" y="1661463"/>
            <a:ext cx="5021928" cy="430887"/>
          </a:xfrm>
          <a:prstGeom prst="rect">
            <a:avLst/>
          </a:prstGeom>
        </p:spPr>
        <p:txBody>
          <a:bodyPr wrap="square" lIns="91408" tIns="45702" rIns="91408" bIns="45702">
            <a:spAutoFit/>
          </a:bodyPr>
          <a:lstStyle/>
          <a:p>
            <a:r>
              <a:rPr lang="ja-JP" altLang="en-US" sz="1100" dirty="0" smtClean="0"/>
              <a:t>〒</a:t>
            </a:r>
            <a:r>
              <a:rPr lang="en-US" altLang="ja-JP" sz="1100" dirty="0" smtClean="0"/>
              <a:t>769-2101</a:t>
            </a:r>
            <a:r>
              <a:rPr lang="ja-JP" altLang="en-US" sz="1100" dirty="0" smtClean="0"/>
              <a:t>香川県さぬき市志度</a:t>
            </a:r>
            <a:r>
              <a:rPr lang="en-US" altLang="ja-JP" sz="1100" dirty="0" smtClean="0"/>
              <a:t>5055-67</a:t>
            </a:r>
            <a:br>
              <a:rPr lang="en-US" altLang="ja-JP" sz="1100" dirty="0" smtClean="0"/>
            </a:br>
            <a:r>
              <a:rPr lang="ja-JP" altLang="en-US" sz="1100" dirty="0" smtClean="0"/>
              <a:t>営業時間</a:t>
            </a:r>
            <a:r>
              <a:rPr lang="en-US" altLang="ja-JP" sz="1100" dirty="0" smtClean="0"/>
              <a:t>9</a:t>
            </a:r>
            <a:r>
              <a:rPr lang="ja-JP" altLang="en-US" sz="1100" dirty="0" smtClean="0"/>
              <a:t>：</a:t>
            </a:r>
            <a:r>
              <a:rPr lang="en-US" altLang="ja-JP" sz="1100" dirty="0" smtClean="0"/>
              <a:t>00</a:t>
            </a:r>
            <a:r>
              <a:rPr lang="ja-JP" altLang="en-US" sz="1100" dirty="0" smtClean="0"/>
              <a:t>～</a:t>
            </a:r>
            <a:r>
              <a:rPr lang="en-US" altLang="ja-JP" sz="1100" dirty="0" smtClean="0"/>
              <a:t>17</a:t>
            </a:r>
            <a:r>
              <a:rPr lang="ja-JP" altLang="en-US" sz="1100" dirty="0" smtClean="0"/>
              <a:t>：</a:t>
            </a:r>
            <a:r>
              <a:rPr lang="en-US" altLang="ja-JP" sz="1100" dirty="0" smtClean="0"/>
              <a:t>30</a:t>
            </a:r>
            <a:r>
              <a:rPr lang="ja-JP" altLang="en-US" sz="1100" dirty="0" smtClean="0"/>
              <a:t>（水曜日定休）　</a:t>
            </a:r>
            <a:r>
              <a:rPr lang="en-US" altLang="ja-JP" sz="1100" dirty="0" smtClean="0">
                <a:solidFill>
                  <a:srgbClr val="002060"/>
                </a:solidFill>
              </a:rPr>
              <a:t>E-mail</a:t>
            </a:r>
            <a:r>
              <a:rPr lang="ja-JP" altLang="en-US" sz="1100" dirty="0" smtClean="0">
                <a:solidFill>
                  <a:srgbClr val="002060"/>
                </a:solidFill>
              </a:rPr>
              <a:t>：</a:t>
            </a:r>
            <a:r>
              <a:rPr lang="en-US" altLang="ja-JP" sz="1100" u="sng" dirty="0" smtClean="0">
                <a:solidFill>
                  <a:srgbClr val="002060"/>
                </a:solidFill>
              </a:rPr>
              <a:t>orange_town_sanuki@yahoo.co.jp</a:t>
            </a:r>
            <a:endParaRPr lang="ja-JP" altLang="en-US" sz="1100" u="sng" dirty="0">
              <a:solidFill>
                <a:srgbClr val="002060"/>
              </a:solidFill>
            </a:endParaRPr>
          </a:p>
        </p:txBody>
      </p:sp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4933364" y="1734449"/>
            <a:ext cx="1238250" cy="12382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08" tIns="45702" rIns="91408" bIns="4570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ja-JP" altLang="en-US" sz="1100" kern="10" spc="0" dirty="0" smtClean="0">
                <a:ln>
                  <a:noFill/>
                </a:ln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℡（０８７）８９４－７２８５</a:t>
            </a:r>
            <a:endParaRPr lang="ja-JP" altLang="en-US" sz="1100" kern="10" spc="0" dirty="0">
              <a:ln>
                <a:noFill/>
              </a:ln>
              <a:solidFill>
                <a:srgbClr val="000000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833" y="8159773"/>
            <a:ext cx="5070466" cy="588266"/>
          </a:xfrm>
          <a:prstGeom prst="rect">
            <a:avLst/>
          </a:prstGeom>
          <a:noFill/>
        </p:spPr>
        <p:txBody>
          <a:bodyPr wrap="square" lIns="91408" tIns="45702" rIns="91408" bIns="45702" rtlCol="0">
            <a:spAutoFit/>
          </a:bodyPr>
          <a:lstStyle/>
          <a:p>
            <a:r>
              <a:rPr kumimoji="1" lang="zh-CN" altLang="en-US" sz="1100" baseline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■北部自治会（志度方）</a:t>
            </a:r>
            <a:r>
              <a:rPr kumimoji="1" lang="ja-JP" altLang="en-US" sz="1100" baseline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kumimoji="1" lang="zh-CN" altLang="en-US" sz="1100" baseline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９１戸</a:t>
            </a:r>
            <a:r>
              <a:rPr kumimoji="1" lang="ja-JP" altLang="en-US" sz="1100" baseline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zh-CN" altLang="en-US" sz="1100" baseline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■南部自治会（長尾方）</a:t>
            </a:r>
            <a:r>
              <a:rPr kumimoji="1" lang="ja-JP" altLang="en-US" sz="1100" baseline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kumimoji="1" lang="zh-CN" altLang="en-US" sz="1100" baseline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８</a:t>
            </a:r>
            <a:r>
              <a:rPr kumimoji="1" lang="ja-JP" altLang="en-US" sz="1100" baseline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９</a:t>
            </a:r>
            <a:r>
              <a:rPr kumimoji="1" lang="zh-CN" altLang="en-US" sz="1100" baseline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戸</a:t>
            </a:r>
          </a:p>
          <a:p>
            <a:endParaRPr kumimoji="1" lang="zh-CN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-192745" y="8363666"/>
            <a:ext cx="6545852" cy="1800493"/>
          </a:xfrm>
          <a:prstGeom prst="rect">
            <a:avLst/>
          </a:prstGeom>
        </p:spPr>
        <p:txBody>
          <a:bodyPr wrap="square" lIns="91408" tIns="45702" rIns="91408" bIns="45702">
            <a:spAutoFit/>
          </a:bodyPr>
          <a:lstStyle/>
          <a:p>
            <a:pPr indent="135841" algn="just">
              <a:spcAft>
                <a:spcPts val="0"/>
              </a:spcAft>
              <a:tabLst>
                <a:tab pos="2699061" algn="ctr"/>
                <a:tab pos="5398119" algn="r"/>
                <a:tab pos="1630101" algn="l"/>
              </a:tabLst>
            </a:pPr>
            <a:r>
              <a:rPr lang="en-US" altLang="ja-JP" sz="1200" b="1" baseline="0" dirty="0" smtClean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+mn-ea"/>
                <a:cs typeface="Times New Roman" panose="02020603050405020304" pitchFamily="18" charset="0"/>
              </a:rPr>
              <a:t>〔</a:t>
            </a:r>
            <a:r>
              <a:rPr lang="ja-JP" altLang="en-US" sz="1200" b="1" baseline="0" dirty="0" smtClean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+mn-ea"/>
                <a:cs typeface="Times New Roman" panose="02020603050405020304" pitchFamily="18" charset="0"/>
              </a:rPr>
              <a:t>編集後記</a:t>
            </a:r>
            <a:r>
              <a:rPr lang="en-US" altLang="ja-JP" sz="1200" b="1" baseline="0" dirty="0" smtClean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+mn-ea"/>
                <a:cs typeface="Times New Roman" panose="02020603050405020304" pitchFamily="18" charset="0"/>
              </a:rPr>
              <a:t>〕</a:t>
            </a:r>
          </a:p>
          <a:p>
            <a:pPr indent="135841" algn="just">
              <a:spcAft>
                <a:spcPts val="0"/>
              </a:spcAft>
              <a:tabLst>
                <a:tab pos="2699061" algn="ctr"/>
                <a:tab pos="5398119" algn="r"/>
                <a:tab pos="1630101" algn="l"/>
              </a:tabLst>
            </a:pPr>
            <a:r>
              <a:rPr lang="ja-JP" altLang="en-US" sz="1100" dirty="0" smtClean="0">
                <a:solidFill>
                  <a:srgbClr val="000000"/>
                </a:solidFill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　新年いかがお過ごしでしたか？</a:t>
            </a:r>
            <a:r>
              <a:rPr lang="en-US" altLang="ja-JP" sz="1100" dirty="0" smtClean="0">
                <a:solidFill>
                  <a:srgbClr val="000000"/>
                </a:solidFill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2015</a:t>
            </a:r>
            <a:r>
              <a:rPr lang="ja-JP" altLang="en-US" sz="1100" dirty="0" smtClean="0">
                <a:solidFill>
                  <a:srgbClr val="000000"/>
                </a:solidFill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年の干支は「未（ひつじ）」です。羊は、「祥」に通じ、中国の吉祥動</a:t>
            </a:r>
            <a:endParaRPr lang="en-US" altLang="ja-JP" sz="1100" dirty="0" smtClean="0">
              <a:solidFill>
                <a:srgbClr val="000000"/>
              </a:solidFill>
              <a:effectLst/>
              <a:latin typeface="Century" panose="02040604050505020304" pitchFamily="18" charset="0"/>
              <a:ea typeface="+mn-ea"/>
              <a:cs typeface="Times New Roman" panose="02020603050405020304" pitchFamily="18" charset="0"/>
            </a:endParaRPr>
          </a:p>
          <a:p>
            <a:pPr indent="135841" algn="just">
              <a:spcAft>
                <a:spcPts val="0"/>
              </a:spcAft>
              <a:tabLst>
                <a:tab pos="2699061" algn="ctr"/>
                <a:tab pos="5398119" algn="r"/>
                <a:tab pos="1630101" algn="l"/>
              </a:tabLst>
            </a:pPr>
            <a:r>
              <a:rPr lang="ja-JP" altLang="en-US" sz="1100" dirty="0" smtClean="0">
                <a:solidFill>
                  <a:srgbClr val="000000"/>
                </a:solidFill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物の一つです。群れをなすところから「家族の安泰」を表すとされ、いつまでも「平和」に暮らすことを意味</a:t>
            </a:r>
            <a:endParaRPr lang="en-US" altLang="ja-JP" sz="1100" dirty="0" smtClean="0">
              <a:solidFill>
                <a:srgbClr val="000000"/>
              </a:solidFill>
              <a:effectLst/>
              <a:latin typeface="Century" panose="02040604050505020304" pitchFamily="18" charset="0"/>
              <a:ea typeface="+mn-ea"/>
              <a:cs typeface="Times New Roman" panose="02020603050405020304" pitchFamily="18" charset="0"/>
            </a:endParaRPr>
          </a:p>
          <a:p>
            <a:pPr indent="135841" algn="just">
              <a:spcAft>
                <a:spcPts val="0"/>
              </a:spcAft>
              <a:tabLst>
                <a:tab pos="2699061" algn="ctr"/>
                <a:tab pos="5398119" algn="r"/>
                <a:tab pos="1630101" algn="l"/>
              </a:tabLst>
            </a:pPr>
            <a:r>
              <a:rPr lang="ja-JP" altLang="en-US" sz="1100" baseline="0" dirty="0" smtClean="0">
                <a:solidFill>
                  <a:srgbClr val="000000"/>
                </a:solidFill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ja-JP" altLang="en-US" sz="1100" dirty="0" smtClean="0">
                <a:solidFill>
                  <a:srgbClr val="000000"/>
                </a:solidFill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しています。皆さまの今年</a:t>
            </a:r>
            <a:r>
              <a:rPr lang="en-US" altLang="ja-JP" sz="1100" dirty="0" smtClean="0">
                <a:solidFill>
                  <a:srgbClr val="000000"/>
                </a:solidFill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ja-JP" altLang="en-US" sz="1100" dirty="0" smtClean="0">
                <a:solidFill>
                  <a:srgbClr val="000000"/>
                </a:solidFill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年が平和でいい年となりますようにお祈り申し上げます。</a:t>
            </a:r>
          </a:p>
          <a:p>
            <a:pPr indent="135841" algn="just">
              <a:spcAft>
                <a:spcPts val="0"/>
              </a:spcAft>
              <a:tabLst>
                <a:tab pos="2699061" algn="ctr"/>
                <a:tab pos="5398119" algn="r"/>
                <a:tab pos="1630101" algn="l"/>
              </a:tabLst>
            </a:pPr>
            <a:endParaRPr lang="ja-JP" altLang="en-US" sz="1100" dirty="0" smtClean="0">
              <a:solidFill>
                <a:srgbClr val="000000"/>
              </a:solidFill>
              <a:effectLst/>
              <a:latin typeface="Century" panose="02040604050505020304" pitchFamily="18" charset="0"/>
              <a:ea typeface="+mn-ea"/>
              <a:cs typeface="Times New Roman" panose="02020603050405020304" pitchFamily="18" charset="0"/>
            </a:endParaRPr>
          </a:p>
          <a:p>
            <a:pPr indent="135841" algn="just">
              <a:spcAft>
                <a:spcPts val="0"/>
              </a:spcAft>
              <a:tabLst>
                <a:tab pos="2699061" algn="ctr"/>
                <a:tab pos="5398119" algn="r"/>
                <a:tab pos="1630101" algn="l"/>
              </a:tabLst>
            </a:pPr>
            <a:endParaRPr lang="ja-JP" altLang="en-US" sz="1100" dirty="0" smtClean="0">
              <a:solidFill>
                <a:srgbClr val="000000"/>
              </a:solidFill>
              <a:effectLst/>
              <a:latin typeface="Century" panose="02040604050505020304" pitchFamily="18" charset="0"/>
              <a:ea typeface="+mn-ea"/>
              <a:cs typeface="Times New Roman" panose="02020603050405020304" pitchFamily="18" charset="0"/>
            </a:endParaRPr>
          </a:p>
          <a:p>
            <a:pPr indent="135841" algn="just">
              <a:spcAft>
                <a:spcPts val="0"/>
              </a:spcAft>
              <a:tabLst>
                <a:tab pos="2699061" algn="ctr"/>
                <a:tab pos="5398119" algn="r"/>
                <a:tab pos="1630101" algn="l"/>
              </a:tabLst>
            </a:pPr>
            <a:endParaRPr lang="ja-JP" altLang="en-US" sz="1100" dirty="0" smtClean="0">
              <a:solidFill>
                <a:srgbClr val="000000"/>
              </a:solidFill>
              <a:effectLst/>
              <a:latin typeface="Century" panose="02040604050505020304" pitchFamily="18" charset="0"/>
              <a:ea typeface="+mn-ea"/>
              <a:cs typeface="Times New Roman" panose="02020603050405020304" pitchFamily="18" charset="0"/>
            </a:endParaRPr>
          </a:p>
          <a:p>
            <a:pPr indent="135841" algn="just">
              <a:spcAft>
                <a:spcPts val="0"/>
              </a:spcAft>
              <a:tabLst>
                <a:tab pos="2699061" algn="ctr"/>
                <a:tab pos="5398119" algn="r"/>
                <a:tab pos="1630101" algn="l"/>
              </a:tabLst>
            </a:pPr>
            <a:endParaRPr lang="ja-JP" altLang="en-US" sz="1100" dirty="0" smtClean="0">
              <a:solidFill>
                <a:srgbClr val="000000"/>
              </a:solidFill>
              <a:effectLst/>
              <a:latin typeface="Century" panose="02040604050505020304" pitchFamily="18" charset="0"/>
              <a:ea typeface="+mn-ea"/>
              <a:cs typeface="Times New Roman" panose="02020603050405020304" pitchFamily="18" charset="0"/>
            </a:endParaRPr>
          </a:p>
          <a:p>
            <a:pPr indent="135841" algn="just">
              <a:spcAft>
                <a:spcPts val="0"/>
              </a:spcAft>
              <a:tabLst>
                <a:tab pos="2699061" algn="ctr"/>
                <a:tab pos="5398119" algn="r"/>
                <a:tab pos="1630101" algn="l"/>
              </a:tabLst>
            </a:pPr>
            <a:endParaRPr lang="ja-JP" altLang="en-US" sz="1100" dirty="0" smtClean="0">
              <a:solidFill>
                <a:srgbClr val="000000"/>
              </a:solidFill>
              <a:effectLst/>
              <a:latin typeface="Century" panose="02040604050505020304" pitchFamily="18" charset="0"/>
              <a:ea typeface="+mn-ea"/>
              <a:cs typeface="Times New Roman" panose="02020603050405020304" pitchFamily="18" charset="0"/>
            </a:endParaRPr>
          </a:p>
          <a:p>
            <a:pPr indent="135841" algn="just">
              <a:spcAft>
                <a:spcPts val="0"/>
              </a:spcAft>
              <a:tabLst>
                <a:tab pos="2699061" algn="ctr"/>
                <a:tab pos="5398119" algn="r"/>
                <a:tab pos="1630101" algn="l"/>
              </a:tabLst>
            </a:pPr>
            <a:endParaRPr lang="en-US" altLang="ja-JP" sz="1100" dirty="0" smtClean="0">
              <a:solidFill>
                <a:srgbClr val="000000"/>
              </a:solidFill>
              <a:effectLst/>
              <a:latin typeface="Century" panose="020406040505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9695" y="9157879"/>
            <a:ext cx="693409" cy="674008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-102171" y="7941543"/>
            <a:ext cx="5105400" cy="307777"/>
          </a:xfrm>
          <a:prstGeom prst="rect">
            <a:avLst/>
          </a:prstGeom>
        </p:spPr>
        <p:txBody>
          <a:bodyPr wrap="square" lIns="91408" tIns="45702" rIns="91408" bIns="45702">
            <a:spAutoFit/>
          </a:bodyPr>
          <a:lstStyle/>
          <a:p>
            <a:pPr algn="just">
              <a:spcAft>
                <a:spcPts val="0"/>
              </a:spcAft>
              <a:tabLst>
                <a:tab pos="2699061" algn="ctr"/>
                <a:tab pos="5398119" algn="r"/>
                <a:tab pos="6117955" algn="r"/>
              </a:tabLst>
            </a:pPr>
            <a:r>
              <a:rPr lang="ja-JP" altLang="ja-JP" sz="1400" b="1" dirty="0" smtClean="0"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○</a:t>
            </a:r>
            <a:r>
              <a:rPr lang="ja-JP" altLang="ja-JP" sz="1400" b="1" u="sng" dirty="0" smtClean="0"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入居戸数（平成</a:t>
            </a:r>
            <a:r>
              <a:rPr lang="en-US" altLang="ja-JP" sz="1400" b="1" u="sng" dirty="0" smtClean="0"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26</a:t>
            </a:r>
            <a:r>
              <a:rPr lang="ja-JP" altLang="ja-JP" sz="1400" b="1" u="sng" dirty="0" smtClean="0"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年</a:t>
            </a:r>
            <a:r>
              <a:rPr lang="en-US" altLang="ja-JP" sz="1400" b="1" u="sng" dirty="0" smtClean="0"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lang="ja-JP" altLang="ja-JP" sz="1400" b="1" u="sng" dirty="0" smtClean="0"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月</a:t>
            </a:r>
            <a:r>
              <a:rPr lang="en-US" altLang="ja-JP" sz="1400" b="1" u="sng" dirty="0" smtClean="0">
                <a:solidFill>
                  <a:srgbClr val="000000"/>
                </a:solidFill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31</a:t>
            </a:r>
            <a:r>
              <a:rPr lang="ja-JP" altLang="ja-JP" sz="1400" b="1" u="sng" dirty="0" smtClean="0"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日現在）：　</a:t>
            </a:r>
            <a:r>
              <a:rPr lang="ja-JP" altLang="en-US" sz="1400" b="1" u="sng" dirty="0" smtClean="0">
                <a:solidFill>
                  <a:srgbClr val="000000"/>
                </a:solidFill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１８０</a:t>
            </a:r>
            <a:r>
              <a:rPr lang="ja-JP" altLang="ja-JP" sz="1400" b="1" u="sng" dirty="0" smtClean="0">
                <a:effectLst/>
                <a:latin typeface="Century" panose="02040604050505020304" pitchFamily="18" charset="0"/>
                <a:ea typeface="+mn-ea"/>
                <a:cs typeface="Times New Roman" panose="02020603050405020304" pitchFamily="18" charset="0"/>
              </a:rPr>
              <a:t>戸</a:t>
            </a:r>
            <a:endParaRPr lang="ja-JP" altLang="ja-JP" sz="14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-52489" y="6544326"/>
            <a:ext cx="6905708" cy="276999"/>
          </a:xfrm>
          <a:prstGeom prst="rect">
            <a:avLst/>
          </a:prstGeom>
        </p:spPr>
        <p:txBody>
          <a:bodyPr wrap="square" lIns="91408" tIns="45702" rIns="91408" bIns="45702">
            <a:spAutoFit/>
          </a:bodyPr>
          <a:lstStyle/>
          <a:p>
            <a:r>
              <a:rPr lang="ja-JP" altLang="en-US" sz="1200" b="1" u="sng" baseline="0" dirty="0" smtClean="0">
                <a:solidFill>
                  <a:schemeClr val="tx1"/>
                </a:solidFill>
                <a:effectLst/>
                <a:ea typeface="+mn-ea"/>
                <a:cs typeface="Times New Roman" panose="02020603050405020304" pitchFamily="18" charset="0"/>
              </a:rPr>
              <a:t>オレンジタウン「クリスマスイルミネーション」</a:t>
            </a:r>
            <a:endParaRPr lang="ja-JP" altLang="en-US" sz="1200" u="sng" baseline="0" dirty="0">
              <a:solidFill>
                <a:schemeClr val="tx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-35881" y="4996470"/>
            <a:ext cx="6905708" cy="276999"/>
          </a:xfrm>
          <a:prstGeom prst="rect">
            <a:avLst/>
          </a:prstGeom>
        </p:spPr>
        <p:txBody>
          <a:bodyPr wrap="square" lIns="91408" tIns="45702" rIns="91408" bIns="45702">
            <a:spAutoFit/>
          </a:bodyPr>
          <a:lstStyle/>
          <a:p>
            <a:r>
              <a:rPr lang="ja-JP" altLang="en-US" sz="1200" b="1" u="sng" baseline="0" dirty="0" smtClean="0">
                <a:solidFill>
                  <a:schemeClr val="tx1"/>
                </a:solidFill>
              </a:rPr>
              <a:t>「オレンジタウン四国周遊きっぷ」をぜひご利用ください</a:t>
            </a:r>
            <a:endParaRPr lang="ja-JP" altLang="en-US" sz="1200" b="1" u="sng" baseline="0" dirty="0">
              <a:solidFill>
                <a:schemeClr val="tx1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-235509" y="5146678"/>
            <a:ext cx="7004853" cy="1446549"/>
          </a:xfrm>
          <a:prstGeom prst="rect">
            <a:avLst/>
          </a:prstGeom>
        </p:spPr>
        <p:txBody>
          <a:bodyPr wrap="square" lIns="91408" tIns="45702" rIns="91408" bIns="45702">
            <a:spAutoFit/>
          </a:bodyPr>
          <a:lstStyle/>
          <a:p>
            <a:pPr marL="228520" marR="0" indent="133303" algn="just" defTabSz="9140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昨年のアンケートでご要望の多かった</a:t>
            </a:r>
            <a:r>
              <a:rPr lang="en-US" altLang="ja-JP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JR</a:t>
            </a:r>
            <a:r>
              <a:rPr lang="ja-JP" altLang="en-US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利用の際の割引について、今年</a:t>
            </a:r>
            <a:r>
              <a:rPr lang="en-US" altLang="ja-JP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1</a:t>
            </a:r>
            <a:r>
              <a:rPr lang="ja-JP" altLang="en-US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月</a:t>
            </a:r>
            <a:r>
              <a:rPr lang="en-US" altLang="ja-JP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1</a:t>
            </a:r>
            <a:r>
              <a:rPr lang="ja-JP" altLang="en-US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日よりオレンジタウンにお住まい方限定で「オレンジタウン四国周遊きっぷ」を設けることができました。</a:t>
            </a:r>
            <a:r>
              <a:rPr lang="en-US" altLang="ja-JP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JR</a:t>
            </a:r>
            <a:r>
              <a:rPr lang="ja-JP" altLang="en-US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四国の四国内全線の鉄道が特急列車を含めて</a:t>
            </a:r>
            <a:r>
              <a:rPr lang="en-US" altLang="ja-JP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1</a:t>
            </a:r>
            <a:r>
              <a:rPr lang="ja-JP" altLang="en-US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～</a:t>
            </a:r>
            <a:r>
              <a:rPr lang="en-US" altLang="ja-JP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3</a:t>
            </a:r>
            <a:r>
              <a:rPr lang="ja-JP" altLang="en-US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日間乗り放題となる大変お得なきっぷです。</a:t>
            </a:r>
            <a:endParaRPr lang="en-US" altLang="ja-JP" sz="1100" baseline="0" dirty="0" smtClean="0"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228520" marR="0" indent="133303" algn="just" defTabSz="9140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ご利用いただくには、購入前に「オレンジタウンの在住証明書の発行」と「引換票の交付」が必要ですのでオレンジタウン販売センターまたは栗林駅下の</a:t>
            </a:r>
            <a:r>
              <a:rPr lang="ja-JP" altLang="en-US" sz="1100" baseline="0" dirty="0" err="1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よんてつ</a:t>
            </a:r>
            <a:r>
              <a:rPr lang="ja-JP" altLang="en-US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不動産㈱本社までお問い合わせください。</a:t>
            </a:r>
            <a:endParaRPr lang="en-US" altLang="ja-JP" sz="1100" baseline="0" dirty="0" smtClean="0"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228520" marR="0" indent="133303" algn="just" defTabSz="9140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　　　                       　 種類＼有効期間    　当日限り用           ２日間用 　　　　３日間用</a:t>
            </a:r>
          </a:p>
          <a:p>
            <a:pPr marL="228520" marR="0" indent="133303" algn="just" defTabSz="9140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【</a:t>
            </a:r>
            <a:r>
              <a:rPr lang="ja-JP" altLang="en-US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種類及び発売額</a:t>
            </a:r>
            <a:r>
              <a:rPr lang="en-US" altLang="ja-JP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】</a:t>
            </a:r>
            <a:r>
              <a:rPr lang="ja-JP" altLang="en-US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　　　　自由席タイプ	       ４，１１０円	          ６，１７０円        ７，２００円</a:t>
            </a:r>
          </a:p>
          <a:p>
            <a:pPr marL="228520" marR="0" indent="133303" algn="just" defTabSz="9140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baseline="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　　　　                          指定席タイプ	       ５，１４０円	          ７，２００円        ７，７１０円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15042" y="4287929"/>
            <a:ext cx="2625116" cy="430857"/>
          </a:xfrm>
          <a:prstGeom prst="rect">
            <a:avLst/>
          </a:prstGeom>
          <a:noFill/>
        </p:spPr>
        <p:txBody>
          <a:bodyPr wrap="square" lIns="91408" tIns="45702" rIns="91408" bIns="45702" rtlCol="0">
            <a:spAutoFit/>
          </a:bodyPr>
          <a:lstStyle/>
          <a:p>
            <a:r>
              <a:rPr kumimoji="1" lang="ja-JP" altLang="en-US" sz="1100" b="0" u="none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オレンジタウン上空より２０１４年１２月撮影</a:t>
            </a:r>
            <a:endParaRPr kumimoji="1" lang="ja-JP" altLang="en-US" sz="1100" b="0" u="none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t="34301" r="9935" b="27383"/>
          <a:stretch/>
        </p:blipFill>
        <p:spPr>
          <a:xfrm>
            <a:off x="-15411" y="2245765"/>
            <a:ext cx="6732520" cy="2082594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" t="24749" r="316" b="9161"/>
          <a:stretch/>
        </p:blipFill>
        <p:spPr>
          <a:xfrm>
            <a:off x="-347220" y="7111325"/>
            <a:ext cx="1732539" cy="858776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7" b="31838"/>
          <a:stretch/>
        </p:blipFill>
        <p:spPr>
          <a:xfrm>
            <a:off x="1259475" y="7102395"/>
            <a:ext cx="3078473" cy="87125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 t="35165" b="34299"/>
          <a:stretch/>
        </p:blipFill>
        <p:spPr>
          <a:xfrm>
            <a:off x="4015857" y="7111330"/>
            <a:ext cx="2893483" cy="84265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9" name="正方形/長方形 28"/>
          <p:cNvSpPr/>
          <p:nvPr/>
        </p:nvSpPr>
        <p:spPr>
          <a:xfrm>
            <a:off x="180729" y="2210278"/>
            <a:ext cx="6172377" cy="646331"/>
          </a:xfrm>
          <a:prstGeom prst="rect">
            <a:avLst/>
          </a:prstGeom>
        </p:spPr>
        <p:txBody>
          <a:bodyPr wrap="square" lIns="91408" tIns="45702" rIns="91408" bIns="45702">
            <a:spAutoFit/>
          </a:bodyPr>
          <a:lstStyle/>
          <a:p>
            <a:r>
              <a:rPr lang="ja-JP" altLang="en-US" sz="3600" u="none" dirty="0" smtClean="0">
                <a:solidFill>
                  <a:srgbClr val="FF0000"/>
                </a:solidFill>
                <a:latin typeface="AR P行楷書体H" panose="020B0600010101010101" pitchFamily="50" charset="-128"/>
                <a:ea typeface="AR P行楷書体H" panose="020B0600010101010101" pitchFamily="50" charset="-128"/>
              </a:rPr>
              <a:t>謹賀新年</a:t>
            </a:r>
            <a:endParaRPr lang="ja-JP" altLang="en-US" sz="3600" u="none" dirty="0">
              <a:solidFill>
                <a:srgbClr val="FF0000"/>
              </a:solidFill>
              <a:latin typeface="AR P行楷書体H" panose="020B0600010101010101" pitchFamily="50" charset="-128"/>
              <a:ea typeface="AR P行楷書体H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591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8587" rtl="0" eaLnBrk="1" latinLnBrk="0" hangingPunct="1">
      <a:defRPr kumimoji="1" sz="1415" kern="1200">
        <a:solidFill>
          <a:schemeClr val="tx1"/>
        </a:solidFill>
        <a:latin typeface="+mn-lt"/>
        <a:ea typeface="+mn-ea"/>
        <a:cs typeface="+mn-cs"/>
      </a:defRPr>
    </a:lvl1pPr>
    <a:lvl2pPr marL="539292" algn="l" defTabSz="1078587" rtl="0" eaLnBrk="1" latinLnBrk="0" hangingPunct="1">
      <a:defRPr kumimoji="1" sz="1415" kern="1200">
        <a:solidFill>
          <a:schemeClr val="tx1"/>
        </a:solidFill>
        <a:latin typeface="+mn-lt"/>
        <a:ea typeface="+mn-ea"/>
        <a:cs typeface="+mn-cs"/>
      </a:defRPr>
    </a:lvl2pPr>
    <a:lvl3pPr marL="1078587" algn="l" defTabSz="1078587" rtl="0" eaLnBrk="1" latinLnBrk="0" hangingPunct="1">
      <a:defRPr kumimoji="1" sz="1415" kern="1200">
        <a:solidFill>
          <a:schemeClr val="tx1"/>
        </a:solidFill>
        <a:latin typeface="+mn-lt"/>
        <a:ea typeface="+mn-ea"/>
        <a:cs typeface="+mn-cs"/>
      </a:defRPr>
    </a:lvl3pPr>
    <a:lvl4pPr marL="1617883" algn="l" defTabSz="1078587" rtl="0" eaLnBrk="1" latinLnBrk="0" hangingPunct="1">
      <a:defRPr kumimoji="1" sz="1415" kern="1200">
        <a:solidFill>
          <a:schemeClr val="tx1"/>
        </a:solidFill>
        <a:latin typeface="+mn-lt"/>
        <a:ea typeface="+mn-ea"/>
        <a:cs typeface="+mn-cs"/>
      </a:defRPr>
    </a:lvl4pPr>
    <a:lvl5pPr marL="2157177" algn="l" defTabSz="1078587" rtl="0" eaLnBrk="1" latinLnBrk="0" hangingPunct="1">
      <a:defRPr kumimoji="1" sz="1415" kern="1200">
        <a:solidFill>
          <a:schemeClr val="tx1"/>
        </a:solidFill>
        <a:latin typeface="+mn-lt"/>
        <a:ea typeface="+mn-ea"/>
        <a:cs typeface="+mn-cs"/>
      </a:defRPr>
    </a:lvl5pPr>
    <a:lvl6pPr marL="2696469" algn="l" defTabSz="1078587" rtl="0" eaLnBrk="1" latinLnBrk="0" hangingPunct="1">
      <a:defRPr kumimoji="1" sz="1415" kern="1200">
        <a:solidFill>
          <a:schemeClr val="tx1"/>
        </a:solidFill>
        <a:latin typeface="+mn-lt"/>
        <a:ea typeface="+mn-ea"/>
        <a:cs typeface="+mn-cs"/>
      </a:defRPr>
    </a:lvl6pPr>
    <a:lvl7pPr marL="3235762" algn="l" defTabSz="1078587" rtl="0" eaLnBrk="1" latinLnBrk="0" hangingPunct="1">
      <a:defRPr kumimoji="1" sz="1415" kern="1200">
        <a:solidFill>
          <a:schemeClr val="tx1"/>
        </a:solidFill>
        <a:latin typeface="+mn-lt"/>
        <a:ea typeface="+mn-ea"/>
        <a:cs typeface="+mn-cs"/>
      </a:defRPr>
    </a:lvl7pPr>
    <a:lvl8pPr marL="3775057" algn="l" defTabSz="1078587" rtl="0" eaLnBrk="1" latinLnBrk="0" hangingPunct="1">
      <a:defRPr kumimoji="1" sz="1415" kern="1200">
        <a:solidFill>
          <a:schemeClr val="tx1"/>
        </a:solidFill>
        <a:latin typeface="+mn-lt"/>
        <a:ea typeface="+mn-ea"/>
        <a:cs typeface="+mn-cs"/>
      </a:defRPr>
    </a:lvl8pPr>
    <a:lvl9pPr marL="4314351" algn="l" defTabSz="1078587" rtl="0" eaLnBrk="1" latinLnBrk="0" hangingPunct="1">
      <a:defRPr kumimoji="1" sz="141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98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474395"/>
            <a:ext cx="9088041" cy="5263774"/>
          </a:xfrm>
        </p:spPr>
        <p:txBody>
          <a:bodyPr anchor="b"/>
          <a:lstStyle>
            <a:lvl1pPr algn="ctr">
              <a:defRPr sz="7016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7941160"/>
            <a:ext cx="8018860" cy="3650342"/>
          </a:xfrm>
        </p:spPr>
        <p:txBody>
          <a:bodyPr/>
          <a:lstStyle>
            <a:lvl1pPr marL="0" indent="0" algn="ctr">
              <a:buNone/>
              <a:defRPr sz="2806"/>
            </a:lvl1pPr>
            <a:lvl2pPr marL="534604" indent="0" algn="ctr">
              <a:buNone/>
              <a:defRPr sz="2339"/>
            </a:lvl2pPr>
            <a:lvl3pPr marL="1069208" indent="0" algn="ctr">
              <a:buNone/>
              <a:defRPr sz="2105"/>
            </a:lvl3pPr>
            <a:lvl4pPr marL="1603812" indent="0" algn="ctr">
              <a:buNone/>
              <a:defRPr sz="1871"/>
            </a:lvl4pPr>
            <a:lvl5pPr marL="2138416" indent="0" algn="ctr">
              <a:buNone/>
              <a:defRPr sz="1871"/>
            </a:lvl5pPr>
            <a:lvl6pPr marL="2673020" indent="0" algn="ctr">
              <a:buNone/>
              <a:defRPr sz="1871"/>
            </a:lvl6pPr>
            <a:lvl7pPr marL="3207624" indent="0" algn="ctr">
              <a:buNone/>
              <a:defRPr sz="1871"/>
            </a:lvl7pPr>
            <a:lvl8pPr marL="3742228" indent="0" algn="ctr">
              <a:buNone/>
              <a:defRPr sz="1871"/>
            </a:lvl8pPr>
            <a:lvl9pPr marL="4276832" indent="0" algn="ctr">
              <a:buNone/>
              <a:defRPr sz="1871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B89A-19E4-4135-8D1E-619431005037}" type="datetimeFigureOut">
              <a:rPr kumimoji="1" lang="ja-JP" altLang="en-US" smtClean="0"/>
              <a:t>2017/4/28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1C96-A530-47C8-980D-BE0424384C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919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B89A-19E4-4135-8D1E-619431005037}" type="datetimeFigureOut">
              <a:rPr kumimoji="1" lang="ja-JP" altLang="en-US" smtClean="0"/>
              <a:t>2017/4/28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1C96-A530-47C8-980D-BE0424384C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024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804966"/>
            <a:ext cx="6782619" cy="128129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B89A-19E4-4135-8D1E-619431005037}" type="datetimeFigureOut">
              <a:rPr kumimoji="1" lang="ja-JP" altLang="en-US" smtClean="0"/>
              <a:t>2017/4/28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1C96-A530-47C8-980D-BE0424384C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770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B89A-19E4-4135-8D1E-619431005037}" type="datetimeFigureOut">
              <a:rPr kumimoji="1" lang="ja-JP" altLang="en-US" smtClean="0"/>
              <a:t>2017/4/28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1C96-A530-47C8-980D-BE0424384C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424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3769342"/>
            <a:ext cx="9221689" cy="6289229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10118069"/>
            <a:ext cx="9221689" cy="330735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B89A-19E4-4135-8D1E-619431005037}" type="datetimeFigureOut">
              <a:rPr kumimoji="1" lang="ja-JP" altLang="en-US" smtClean="0"/>
              <a:t>2017/4/28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1C96-A530-47C8-980D-BE0424384C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59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B89A-19E4-4135-8D1E-619431005037}" type="datetimeFigureOut">
              <a:rPr kumimoji="1" lang="ja-JP" altLang="en-US" smtClean="0"/>
              <a:t>2017/4/28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1C96-A530-47C8-980D-BE0424384C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14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04969"/>
            <a:ext cx="9221689" cy="292237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706342"/>
            <a:ext cx="4523137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5522763"/>
            <a:ext cx="4523137" cy="812315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3706342"/>
            <a:ext cx="4545413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5522763"/>
            <a:ext cx="4545413" cy="812315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B89A-19E4-4135-8D1E-619431005037}" type="datetimeFigureOut">
              <a:rPr kumimoji="1" lang="ja-JP" altLang="en-US" smtClean="0"/>
              <a:t>2017/4/28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1C96-A530-47C8-980D-BE0424384C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773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B89A-19E4-4135-8D1E-619431005037}" type="datetimeFigureOut">
              <a:rPr kumimoji="1" lang="ja-JP" altLang="en-US" smtClean="0"/>
              <a:t>2017/4/28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1C96-A530-47C8-980D-BE0424384C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67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B89A-19E4-4135-8D1E-619431005037}" type="datetimeFigureOut">
              <a:rPr kumimoji="1" lang="ja-JP" altLang="en-US" smtClean="0"/>
              <a:t>2017/4/28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1C96-A530-47C8-980D-BE0424384C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22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2176910"/>
            <a:ext cx="5412730" cy="10744538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B89A-19E4-4135-8D1E-619431005037}" type="datetimeFigureOut">
              <a:rPr kumimoji="1" lang="ja-JP" altLang="en-US" smtClean="0"/>
              <a:t>2017/4/28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1C96-A530-47C8-980D-BE0424384C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482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2176910"/>
            <a:ext cx="5412730" cy="10744538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B89A-19E4-4135-8D1E-619431005037}" type="datetimeFigureOut">
              <a:rPr kumimoji="1" lang="ja-JP" altLang="en-US" smtClean="0"/>
              <a:t>2017/4/28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1C96-A530-47C8-980D-BE0424384C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649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DB89A-19E4-4135-8D1E-619431005037}" type="datetimeFigureOut">
              <a:rPr kumimoji="1" lang="ja-JP" altLang="en-US" smtClean="0"/>
              <a:t>2017/4/28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C1C96-A530-47C8-980D-BE0424384C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96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kumimoji="1"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kumimoji="1"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kumimoji="1"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9.jpeg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openxmlformats.org/officeDocument/2006/relationships/hyperlink" Target="mailto:petitplaisir.bit@gmail.com" TargetMode="External"/><Relationship Id="rId7" Type="http://schemas.openxmlformats.org/officeDocument/2006/relationships/image" Target="../media/image15.jpeg"/><Relationship Id="rId12" Type="http://schemas.openxmlformats.org/officeDocument/2006/relationships/hyperlink" Target="https://www.bing.com/images/search?view=detailV2&amp;ccid=Y31Hkc2D&amp;id=B70F9144F92CF0E41E4BE4EB0A1C022789382CA4&amp;thid=OIP.Y31Hkc2DTUxCCUbvlTQcUQEsDI&amp;q=%e3%83%98%e3%83%83%e3%83%89%e3%83%9e%e3%83%83%e3%82%b5%e3%83%bc%e3%82%b8+%e3%82%a4%e3%83%a9%e3%82%b9%e3%83%88+%e7%84%a1%e6%96%99&amp;simid=607991087922220577&amp;selectedIndex=27" TargetMode="External"/><Relationship Id="rId17" Type="http://schemas.openxmlformats.org/officeDocument/2006/relationships/image" Target="../media/image23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emf"/><Relationship Id="rId20" Type="http://schemas.openxmlformats.org/officeDocument/2006/relationships/hyperlink" Target="http://petit-plaisir.com/strawberry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24" Type="http://schemas.openxmlformats.org/officeDocument/2006/relationships/image" Target="../media/image27.png"/><Relationship Id="rId5" Type="http://schemas.openxmlformats.org/officeDocument/2006/relationships/image" Target="../media/image13.png"/><Relationship Id="rId15" Type="http://schemas.openxmlformats.org/officeDocument/2006/relationships/image" Target="../media/image21.jpeg"/><Relationship Id="rId23" Type="http://schemas.openxmlformats.org/officeDocument/2006/relationships/image" Target="../media/image26.png"/><Relationship Id="rId10" Type="http://schemas.openxmlformats.org/officeDocument/2006/relationships/hyperlink" Target="https://www.bing.com/images/search?view=detailV2&amp;ccid=BFhzehfR&amp;id=841B5A0D956CFF8040DD15220F65A07686D3EE43&amp;thid=OIP.BFhzehfRiNcOaEFZTFiiHgEsB4&amp;q=%e3%83%8f%e3%83%b3%e3%83%89%e3%83%9e%e3%83%83%e3%82%b5%e3%83%bc%e3%82%b8+%e3%82%a4%e3%83%a9%e3%82%b9%e3%83%88+%e7%84%a1%e6%96%99&amp;simid=608016084620281025&amp;selectedIndex=72" TargetMode="External"/><Relationship Id="rId19" Type="http://schemas.openxmlformats.org/officeDocument/2006/relationships/hyperlink" Target="http://petitmog.exblog.jp/" TargetMode="External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0.jpg"/><Relationship Id="rId2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3.jpeg"/><Relationship Id="rId2" Type="http://schemas.openxmlformats.org/officeDocument/2006/relationships/image" Target="../media/image29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milekagawa.com/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図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9" y="3126315"/>
            <a:ext cx="9689372" cy="9631302"/>
          </a:xfrm>
          <a:prstGeom prst="rect">
            <a:avLst/>
          </a:prstGeom>
        </p:spPr>
      </p:pic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342916" y="1925832"/>
            <a:ext cx="159862" cy="32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9126" tIns="39563" rIns="79126" bIns="39563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1591"/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1342917" y="2123649"/>
            <a:ext cx="159862" cy="32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9126" tIns="39563" rIns="79126" bIns="39563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1591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674872" y="12305932"/>
            <a:ext cx="184731" cy="337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1591" dirty="0"/>
          </a:p>
        </p:txBody>
      </p:sp>
      <p:sp>
        <p:nvSpPr>
          <p:cNvPr id="47" name="角丸四角形 46"/>
          <p:cNvSpPr/>
          <p:nvPr/>
        </p:nvSpPr>
        <p:spPr>
          <a:xfrm>
            <a:off x="2692707" y="186056"/>
            <a:ext cx="5309881" cy="79163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79152" tIns="39576" rIns="79152" bIns="39576" rtlCol="0" anchor="ctr"/>
          <a:lstStyle/>
          <a:p>
            <a:pPr algn="ctr" defTabSz="791161">
              <a:defRPr/>
            </a:pPr>
            <a:endParaRPr kumimoji="0" lang="ja-JP" altLang="en-US" sz="1558" kern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168510" y="269450"/>
            <a:ext cx="4234758" cy="598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91161"/>
            <a:r>
              <a:rPr lang="ja-JP" altLang="en-US" sz="3287" b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オレンジタウンＮＥＷＳ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656540" y="602579"/>
            <a:ext cx="932552" cy="292932"/>
          </a:xfrm>
          <a:prstGeom prst="rect">
            <a:avLst/>
          </a:prstGeom>
          <a:noFill/>
        </p:spPr>
        <p:txBody>
          <a:bodyPr wrap="square" lIns="79152" tIns="39576" rIns="79152" bIns="39576" rtlCol="0">
            <a:spAutoFit/>
          </a:bodyPr>
          <a:lstStyle/>
          <a:p>
            <a:pPr defTabSz="791161">
              <a:defRPr/>
            </a:pPr>
            <a:r>
              <a:rPr kumimoji="0" lang="ja-JP" altLang="en-US" sz="1384" b="1" kern="0" dirty="0">
                <a:solidFill>
                  <a:srgbClr val="FF0000"/>
                </a:solidFill>
              </a:rPr>
              <a:t>＃</a:t>
            </a:r>
            <a:r>
              <a:rPr kumimoji="0" lang="ja-JP" altLang="en-US" sz="1384" b="1" kern="0" dirty="0" smtClean="0">
                <a:solidFill>
                  <a:srgbClr val="FF0000"/>
                </a:solidFill>
              </a:rPr>
              <a:t>０１８</a:t>
            </a:r>
            <a:endParaRPr kumimoji="0" lang="ja-JP" altLang="en-US" sz="1384" b="1" kern="0" dirty="0">
              <a:solidFill>
                <a:srgbClr val="FF0000"/>
              </a:solidFill>
            </a:endParaRPr>
          </a:p>
        </p:txBody>
      </p:sp>
      <p:grpSp>
        <p:nvGrpSpPr>
          <p:cNvPr id="43" name="グループ化 42"/>
          <p:cNvGrpSpPr/>
          <p:nvPr/>
        </p:nvGrpSpPr>
        <p:grpSpPr>
          <a:xfrm>
            <a:off x="117342" y="1302338"/>
            <a:ext cx="5536125" cy="1596161"/>
            <a:chOff x="15617438" y="-3681186"/>
            <a:chExt cx="5601635" cy="1691115"/>
          </a:xfrm>
        </p:grpSpPr>
        <p:sp>
          <p:nvSpPr>
            <p:cNvPr id="44" name="正方形/長方形 43"/>
            <p:cNvSpPr/>
            <p:nvPr/>
          </p:nvSpPr>
          <p:spPr>
            <a:xfrm>
              <a:off x="15617438" y="-3681186"/>
              <a:ext cx="2695016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400" b="1" u="sng" dirty="0">
                  <a:solidFill>
                    <a:srgbClr val="FF0000"/>
                  </a:solidFill>
                  <a:latin typeface="+mj-ea"/>
                  <a:ea typeface="+mj-ea"/>
                </a:rPr>
                <a:t>「ケーキバイキング」のお知らせ</a:t>
              </a:r>
            </a:p>
          </p:txBody>
        </p:sp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4714" y="-3303664"/>
              <a:ext cx="1349880" cy="1257556"/>
            </a:xfrm>
            <a:prstGeom prst="rect">
              <a:avLst/>
            </a:prstGeom>
          </p:spPr>
        </p:pic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971143" y="-3168862"/>
              <a:ext cx="2247930" cy="1178791"/>
            </a:xfrm>
            <a:prstGeom prst="rect">
              <a:avLst/>
            </a:prstGeom>
          </p:spPr>
        </p:pic>
        <p:sp>
          <p:nvSpPr>
            <p:cNvPr id="48" name="円形吹き出し 47"/>
            <p:cNvSpPr/>
            <p:nvPr/>
          </p:nvSpPr>
          <p:spPr>
            <a:xfrm>
              <a:off x="17193286" y="-2954033"/>
              <a:ext cx="1485752" cy="739945"/>
            </a:xfrm>
            <a:prstGeom prst="wedgeEllipseCallout">
              <a:avLst>
                <a:gd name="adj1" fmla="val 107983"/>
                <a:gd name="adj2" fmla="val -52308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 sz="1200" b="1" dirty="0" smtClean="0">
                <a:ln w="0"/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1200" b="1" dirty="0" smtClean="0">
                  <a:ln w="0"/>
                  <a:solidFill>
                    <a:schemeClr val="tx1"/>
                  </a:solidFill>
                </a:rPr>
                <a:t>５月は２７日</a:t>
              </a:r>
              <a:r>
                <a:rPr lang="en-US" altLang="ja-JP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	</a:t>
              </a:r>
              <a:endParaRPr lang="ja-JP" alt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49" name="図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98" y="1523931"/>
            <a:ext cx="1020039" cy="1360052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2768" y="1155427"/>
            <a:ext cx="1296418" cy="1728556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94" y="1162919"/>
            <a:ext cx="1296003" cy="1728005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525" y="1162919"/>
            <a:ext cx="1155178" cy="1744092"/>
          </a:xfrm>
          <a:prstGeom prst="rect">
            <a:avLst/>
          </a:prstGeom>
        </p:spPr>
      </p:pic>
      <p:sp>
        <p:nvSpPr>
          <p:cNvPr id="54" name="テキスト ボックス 3"/>
          <p:cNvSpPr txBox="1"/>
          <p:nvPr/>
        </p:nvSpPr>
        <p:spPr>
          <a:xfrm>
            <a:off x="75375" y="970553"/>
            <a:ext cx="1836337" cy="327060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u="sng" dirty="0">
                <a:solidFill>
                  <a:srgbClr val="FF0000"/>
                </a:solidFill>
              </a:rPr>
              <a:t>みかうさカフェ 情報 </a:t>
            </a:r>
            <a:endParaRPr lang="en-US" altLang="ja-JP" sz="1600" b="1" u="sng" dirty="0">
              <a:solidFill>
                <a:srgbClr val="FF0000"/>
              </a:solidFill>
            </a:endParaRPr>
          </a:p>
          <a:p>
            <a:endParaRPr lang="ja-JP" altLang="en-US" sz="1200" b="1" u="sng" dirty="0">
              <a:solidFill>
                <a:srgbClr val="FF0000"/>
              </a:solidFill>
            </a:endParaRPr>
          </a:p>
        </p:txBody>
      </p:sp>
      <p:sp>
        <p:nvSpPr>
          <p:cNvPr id="55" name="テキスト ボックス 49"/>
          <p:cNvSpPr txBox="1"/>
          <p:nvPr/>
        </p:nvSpPr>
        <p:spPr>
          <a:xfrm>
            <a:off x="39858" y="3110228"/>
            <a:ext cx="3220753" cy="338554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u="sng" dirty="0">
                <a:solidFill>
                  <a:srgbClr val="FF0000"/>
                </a:solidFill>
              </a:rPr>
              <a:t>シェアひろば　</a:t>
            </a:r>
            <a:r>
              <a:rPr lang="ja-JP" altLang="en-US" sz="1600" b="1" u="sng" dirty="0">
                <a:solidFill>
                  <a:srgbClr val="F2B800"/>
                </a:solidFill>
              </a:rPr>
              <a:t>彩</a:t>
            </a:r>
            <a:r>
              <a:rPr lang="ja-JP" altLang="en-US" sz="1600" b="1" u="sng" dirty="0">
                <a:solidFill>
                  <a:srgbClr val="FF0066"/>
                </a:solidFill>
              </a:rPr>
              <a:t>鳥</a:t>
            </a:r>
            <a:r>
              <a:rPr lang="ja-JP" altLang="en-US" sz="1600" b="1" u="sng" dirty="0">
                <a:solidFill>
                  <a:srgbClr val="00B0F0"/>
                </a:solidFill>
              </a:rPr>
              <a:t>舎</a:t>
            </a:r>
            <a:r>
              <a:rPr lang="ja-JP" altLang="en-US" sz="1600" b="1" u="sng" dirty="0">
                <a:solidFill>
                  <a:srgbClr val="FF0000"/>
                </a:solidFill>
              </a:rPr>
              <a:t>　出店者情報</a:t>
            </a:r>
          </a:p>
        </p:txBody>
      </p:sp>
      <p:sp>
        <p:nvSpPr>
          <p:cNvPr id="56" name="テキスト ボックス 5"/>
          <p:cNvSpPr txBox="1"/>
          <p:nvPr/>
        </p:nvSpPr>
        <p:spPr>
          <a:xfrm>
            <a:off x="177555" y="4222945"/>
            <a:ext cx="5997351" cy="4308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キレイと麗</a:t>
            </a:r>
            <a:r>
              <a:rPr lang="ja-JP" altLang="en-US" dirty="0" err="1" smtClean="0"/>
              <a:t>しの</a:t>
            </a:r>
            <a:r>
              <a:rPr lang="ja-JP" altLang="en-US" dirty="0" smtClean="0"/>
              <a:t>お試しキャンペーンです。お気軽</a:t>
            </a:r>
            <a:r>
              <a:rPr lang="ja-JP" altLang="en-US" dirty="0"/>
              <a:t>にご来店ください。</a:t>
            </a:r>
            <a:endParaRPr lang="en-US" altLang="ja-JP" dirty="0"/>
          </a:p>
          <a:p>
            <a:r>
              <a:rPr lang="ja-JP" altLang="en-US" u="sng" dirty="0" smtClean="0"/>
              <a:t>　　　　　　　　　　　　　　　　　　</a:t>
            </a:r>
            <a:r>
              <a:rPr lang="ja-JP" altLang="en-US" dirty="0" smtClean="0"/>
              <a:t>　</a:t>
            </a:r>
            <a:endParaRPr lang="ja-JP" altLang="en-US" dirty="0"/>
          </a:p>
        </p:txBody>
      </p:sp>
      <p:sp>
        <p:nvSpPr>
          <p:cNvPr id="57" name="テキスト ボックス 84"/>
          <p:cNvSpPr txBox="1"/>
          <p:nvPr/>
        </p:nvSpPr>
        <p:spPr>
          <a:xfrm>
            <a:off x="-3615" y="5467731"/>
            <a:ext cx="2975495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u="sng" dirty="0" smtClean="0">
                <a:solidFill>
                  <a:srgbClr val="FF0000"/>
                </a:solidFill>
              </a:rPr>
              <a:t>「手作りワークショップ」</a:t>
            </a:r>
            <a:r>
              <a:rPr lang="ja-JP" altLang="en-US" sz="1600" b="1" u="sng" dirty="0">
                <a:solidFill>
                  <a:srgbClr val="FF0000"/>
                </a:solidFill>
              </a:rPr>
              <a:t>のご案内</a:t>
            </a:r>
          </a:p>
        </p:txBody>
      </p:sp>
      <p:sp>
        <p:nvSpPr>
          <p:cNvPr id="58" name="正方形/長方形 57"/>
          <p:cNvSpPr/>
          <p:nvPr/>
        </p:nvSpPr>
        <p:spPr>
          <a:xfrm>
            <a:off x="259451" y="5718934"/>
            <a:ext cx="56213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日</a:t>
            </a:r>
            <a:r>
              <a:rPr lang="ja-JP" altLang="en-US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ja-JP" altLang="ja-JP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時</a:t>
            </a:r>
            <a:r>
              <a:rPr lang="ja-JP" altLang="en-US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ja-JP" altLang="ja-JP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：</a:t>
            </a:r>
            <a:r>
              <a:rPr lang="ja-JP" altLang="en-US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　６</a:t>
            </a:r>
            <a:r>
              <a:rPr lang="ja-JP" altLang="ja-JP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月</a:t>
            </a:r>
            <a:r>
              <a:rPr lang="ja-JP" altLang="en-US" sz="1100" kern="100" dirty="0">
                <a:latin typeface="+mj-ea"/>
                <a:ea typeface="+mj-ea"/>
                <a:cs typeface="Times New Roman" panose="02020603050405020304" pitchFamily="18" charset="0"/>
              </a:rPr>
              <a:t>３</a:t>
            </a:r>
            <a:r>
              <a:rPr lang="ja-JP" altLang="ja-JP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日（</a:t>
            </a:r>
            <a:r>
              <a:rPr lang="ja-JP" altLang="ja-JP" sz="1100" kern="100" dirty="0">
                <a:latin typeface="+mj-ea"/>
                <a:ea typeface="+mj-ea"/>
                <a:cs typeface="Times New Roman" panose="02020603050405020304" pitchFamily="18" charset="0"/>
              </a:rPr>
              <a:t>土）</a:t>
            </a:r>
            <a:r>
              <a:rPr lang="ja-JP" altLang="ja-JP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午前</a:t>
            </a:r>
            <a:r>
              <a:rPr lang="ja-JP" altLang="en-US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１０</a:t>
            </a:r>
            <a:r>
              <a:rPr lang="ja-JP" altLang="ja-JP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時</a:t>
            </a:r>
            <a:r>
              <a:rPr lang="ja-JP" altLang="ja-JP" sz="1100" kern="100" dirty="0">
                <a:latin typeface="+mj-ea"/>
                <a:ea typeface="+mj-ea"/>
                <a:cs typeface="Times New Roman" panose="02020603050405020304" pitchFamily="18" charset="0"/>
              </a:rPr>
              <a:t>～</a:t>
            </a:r>
            <a:r>
              <a:rPr lang="ja-JP" altLang="ja-JP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午後</a:t>
            </a:r>
            <a:r>
              <a:rPr lang="ja-JP" altLang="en-US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４</a:t>
            </a:r>
            <a:r>
              <a:rPr lang="ja-JP" altLang="ja-JP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時</a:t>
            </a:r>
            <a:r>
              <a:rPr lang="ja-JP" altLang="en-US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ja-JP" altLang="ja-JP" sz="1100" kern="100" dirty="0"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ja-JP" altLang="ja-JP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場</a:t>
            </a:r>
            <a:r>
              <a:rPr lang="ja-JP" altLang="en-US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ja-JP" altLang="ja-JP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所</a:t>
            </a:r>
            <a:r>
              <a:rPr lang="ja-JP" altLang="en-US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ja-JP" altLang="ja-JP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：</a:t>
            </a:r>
            <a:r>
              <a:rPr lang="ja-JP" altLang="en-US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　シェアひろば</a:t>
            </a:r>
            <a:r>
              <a:rPr lang="ja-JP" altLang="ja-JP" sz="1100" kern="100" dirty="0" smtClean="0">
                <a:latin typeface="+mj-ea"/>
                <a:ea typeface="+mj-ea"/>
                <a:cs typeface="Times New Roman" panose="02020603050405020304" pitchFamily="18" charset="0"/>
              </a:rPr>
              <a:t>彩鳥舎</a:t>
            </a:r>
            <a:r>
              <a:rPr lang="ja-JP" altLang="en-US" sz="1100" u="sng" kern="100" dirty="0" smtClean="0">
                <a:latin typeface="+mj-ea"/>
                <a:ea typeface="+mj-ea"/>
                <a:cs typeface="Times New Roman" panose="02020603050405020304" pitchFamily="18" charset="0"/>
              </a:rPr>
              <a:t>　　</a:t>
            </a:r>
            <a:endParaRPr lang="ja-JP" altLang="ja-JP" sz="11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5111858" y="5519184"/>
            <a:ext cx="5604089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ja-JP" altLang="en-US" sz="1100" dirty="0" smtClean="0">
                <a:solidFill>
                  <a:prstClr val="black"/>
                </a:solidFill>
              </a:rPr>
              <a:t>お申込み・お問い合わせは　ＯＲＡＮＧＥ　ＢＯＸ➿</a:t>
            </a:r>
            <a:r>
              <a:rPr lang="ja-JP" altLang="en-US" sz="1100" b="1" dirty="0" smtClean="0">
                <a:solidFill>
                  <a:srgbClr val="00B0F0"/>
                </a:solidFill>
              </a:rPr>
              <a:t>０１２０－８４－７２８５　</a:t>
            </a:r>
            <a:endParaRPr lang="en-US" altLang="ja-JP" sz="1100" b="1" dirty="0" smtClean="0">
              <a:solidFill>
                <a:srgbClr val="00B0F0"/>
              </a:solidFill>
            </a:endParaRPr>
          </a:p>
          <a:p>
            <a:pPr>
              <a:lnSpc>
                <a:spcPts val="1300"/>
              </a:lnSpc>
            </a:pPr>
            <a:r>
              <a:rPr lang="ja-JP" altLang="en-US" sz="1100" b="1" dirty="0" smtClean="0">
                <a:solidFill>
                  <a:srgbClr val="FF0000"/>
                </a:solidFill>
              </a:rPr>
              <a:t>事前にご予約下さい。</a:t>
            </a:r>
            <a:r>
              <a:rPr lang="ja-JP" altLang="en-US" sz="1100" dirty="0" smtClean="0">
                <a:solidFill>
                  <a:prstClr val="black"/>
                </a:solidFill>
              </a:rPr>
              <a:t>　受付時間　９：００～１７：００（水曜日除く）</a:t>
            </a:r>
            <a:endParaRPr lang="ja-JP" altLang="en-US" sz="1100" dirty="0"/>
          </a:p>
        </p:txBody>
      </p:sp>
      <p:sp>
        <p:nvSpPr>
          <p:cNvPr id="60" name="テキスト ボックス 8"/>
          <p:cNvSpPr txBox="1"/>
          <p:nvPr/>
        </p:nvSpPr>
        <p:spPr>
          <a:xfrm>
            <a:off x="2823784" y="5539259"/>
            <a:ext cx="2458365" cy="20262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74295" tIns="8890" rIns="74295" bIns="889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en-US" altLang="ja-JP" sz="1200" b="1" kern="10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Century"/>
                <a:ea typeface="ＭＳ 明朝"/>
                <a:cs typeface="Times New Roman"/>
              </a:rPr>
              <a:t>※</a:t>
            </a:r>
            <a:r>
              <a:rPr lang="ja-JP" altLang="en-US" sz="1200" b="1" kern="10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Century"/>
                <a:ea typeface="ＭＳ 明朝"/>
                <a:cs typeface="Times New Roman"/>
              </a:rPr>
              <a:t>ワークショップは</a:t>
            </a:r>
            <a:r>
              <a:rPr lang="ja-JP" sz="1200" b="1" kern="10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Century"/>
                <a:ea typeface="ＭＳ 明朝"/>
                <a:cs typeface="Times New Roman"/>
              </a:rPr>
              <a:t>予約制</a:t>
            </a:r>
            <a:r>
              <a:rPr lang="ja-JP" altLang="en-US" sz="1200" b="1" kern="10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Century"/>
                <a:ea typeface="ＭＳ 明朝"/>
                <a:cs typeface="Times New Roman"/>
              </a:rPr>
              <a:t>です。</a:t>
            </a:r>
            <a:endParaRPr lang="ja-JP" sz="1200" kern="100" dirty="0">
              <a:effectLst/>
              <a:latin typeface="Century"/>
              <a:ea typeface="ＭＳ 明朝"/>
              <a:cs typeface="Times New Roman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611954" y="1077211"/>
            <a:ext cx="39992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 smtClean="0">
                <a:solidFill>
                  <a:srgbClr val="CC6600"/>
                </a:solidFill>
              </a:rPr>
              <a:t>大人気</a:t>
            </a:r>
            <a:r>
              <a:rPr lang="ja-JP" altLang="en-US" sz="1100" b="1" dirty="0">
                <a:solidFill>
                  <a:srgbClr val="CC6600"/>
                </a:solidFill>
              </a:rPr>
              <a:t>の</a:t>
            </a:r>
            <a:r>
              <a:rPr kumimoji="1" lang="ja-JP" altLang="en-US" sz="1100" b="1" dirty="0" smtClean="0">
                <a:solidFill>
                  <a:srgbClr val="CC6600"/>
                </a:solidFill>
              </a:rPr>
              <a:t>≪ケーキバイキング≫　</a:t>
            </a:r>
            <a:endParaRPr kumimoji="1" lang="en-US" altLang="ja-JP" sz="1100" b="1" dirty="0" smtClean="0">
              <a:solidFill>
                <a:srgbClr val="CC6600"/>
              </a:solidFill>
            </a:endParaRPr>
          </a:p>
          <a:p>
            <a:r>
              <a:rPr kumimoji="1" lang="ja-JP" altLang="en-US" sz="1100" b="1" dirty="0" smtClean="0">
                <a:solidFill>
                  <a:srgbClr val="CC6600"/>
                </a:solidFill>
              </a:rPr>
              <a:t>予約により定員を超えた場合、当日、ご利用いただけない場合がございますので、事前のご予約をお勧めします！</a:t>
            </a:r>
            <a:endParaRPr kumimoji="1" lang="ja-JP" altLang="en-US" sz="1100" b="1" dirty="0">
              <a:solidFill>
                <a:srgbClr val="CC6600"/>
              </a:solidFill>
            </a:endParaRPr>
          </a:p>
        </p:txBody>
      </p:sp>
      <p:pic>
        <p:nvPicPr>
          <p:cNvPr id="62" name="図 61" descr=" ">
            <a:hlinkClick r:id="rId10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28" y="3158825"/>
            <a:ext cx="3246755" cy="130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図 62" descr=" ">
            <a:hlinkClick r:id="rId12"/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688" y="3154406"/>
            <a:ext cx="2860040" cy="190690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フローチャート: 手操作入力 67"/>
          <p:cNvSpPr/>
          <p:nvPr/>
        </p:nvSpPr>
        <p:spPr>
          <a:xfrm>
            <a:off x="57164" y="3451800"/>
            <a:ext cx="4299501" cy="819208"/>
          </a:xfrm>
          <a:prstGeom prst="flowChartManualInput">
            <a:avLst/>
          </a:prstGeom>
          <a:solidFill>
            <a:srgbClr val="F32B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69" name="テキスト ボックス 2"/>
          <p:cNvSpPr txBox="1"/>
          <p:nvPr/>
        </p:nvSpPr>
        <p:spPr>
          <a:xfrm>
            <a:off x="-856499" y="3417207"/>
            <a:ext cx="6157162" cy="68333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74295" tIns="8890" rIns="74295" bIns="88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00" cap="none" spc="0" normalizeH="0" baseline="0" noProof="0" dirty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effectLst>
                  <a:outerShdw dist="38100" dir="2700000" algn="tl">
                    <a:srgbClr val="ED7D31"/>
                  </a:outerShdw>
                </a:effectLs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第</a:t>
            </a:r>
            <a:r>
              <a:rPr kumimoji="0" lang="en-US" sz="2000" b="1" i="0" u="none" strike="noStrike" kern="100" cap="none" spc="0" normalizeH="0" baseline="0" noProof="0" dirty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effectLst>
                  <a:outerShdw dist="38100" dir="2700000" algn="tl">
                    <a:srgbClr val="ED7D31"/>
                  </a:outerShdw>
                </a:effectLs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2</a:t>
            </a:r>
            <a:r>
              <a:rPr kumimoji="0" lang="ja-JP" altLang="en-US" sz="2000" b="1" i="0" u="none" strike="noStrike" kern="100" cap="none" spc="0" normalizeH="0" baseline="0" noProof="0" dirty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effectLst>
                  <a:outerShdw dist="38100" dir="2700000" algn="tl">
                    <a:srgbClr val="ED7D31"/>
                  </a:outerShdw>
                </a:effectLs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回</a:t>
            </a:r>
            <a:r>
              <a:rPr kumimoji="0" lang="ja-JP" altLang="en-US" sz="2800" b="1" i="0" u="none" strike="noStrike" kern="100" cap="none" spc="0" normalizeH="0" baseline="0" noProof="0" dirty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effectLst>
                  <a:outerShdw dist="38100" dir="2700000" algn="tl">
                    <a:srgbClr val="ED7D31"/>
                  </a:outerShdw>
                </a:effectLs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ビショップＯｐｐｅｎ</a:t>
            </a:r>
            <a:endParaRPr kumimoji="0" lang="ja-JP" altLang="en-US" sz="28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00" cap="none" spc="0" normalizeH="0" baseline="0" noProof="0" dirty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effectLst>
                  <a:outerShdw dist="38100" dir="2700000" algn="tl">
                    <a:srgbClr val="ED7D31"/>
                  </a:outerShdw>
                </a:effectLs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美容マルシェ</a:t>
            </a:r>
            <a:endParaRPr kumimoji="0" lang="ja-JP" altLang="en-US" sz="28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Arial" panose="020B0604020202020204" pitchFamily="34" charset="0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5480683" y="6143723"/>
            <a:ext cx="4999509" cy="14015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正方形/長方形 85"/>
          <p:cNvSpPr/>
          <p:nvPr/>
        </p:nvSpPr>
        <p:spPr>
          <a:xfrm>
            <a:off x="5501725" y="6091638"/>
            <a:ext cx="18774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ja-JP" altLang="en-US" sz="1100" b="1" kern="100" dirty="0">
                <a:solidFill>
                  <a:srgbClr val="FF0000"/>
                </a:solidFill>
                <a:ea typeface="AR P悠々ゴシック体E"/>
                <a:cs typeface="Times New Roman"/>
              </a:rPr>
              <a:t>Ｂ</a:t>
            </a:r>
            <a:r>
              <a:rPr lang="ja-JP" altLang="en-US" sz="1100" kern="100" dirty="0">
                <a:solidFill>
                  <a:prstClr val="black"/>
                </a:solidFill>
                <a:ea typeface="AR P悠々ゴシック体E"/>
                <a:cs typeface="Times New Roman"/>
              </a:rPr>
              <a:t>：</a:t>
            </a:r>
            <a:r>
              <a:rPr lang="ja-JP" altLang="en-US" sz="1100" kern="100" dirty="0">
                <a:solidFill>
                  <a:prstClr val="black"/>
                </a:solidFill>
                <a:latin typeface="+mn-ea"/>
                <a:cs typeface="Times New Roman"/>
              </a:rPr>
              <a:t>ポケットﾃｨｯｼｭｹｰｽ作成</a:t>
            </a:r>
          </a:p>
        </p:txBody>
      </p:sp>
      <p:pic>
        <p:nvPicPr>
          <p:cNvPr id="87" name="図 86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57" y="6246907"/>
            <a:ext cx="1996077" cy="1367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8" name="正方形/長方形 87"/>
          <p:cNvSpPr/>
          <p:nvPr/>
        </p:nvSpPr>
        <p:spPr>
          <a:xfrm>
            <a:off x="7500552" y="6370737"/>
            <a:ext cx="309914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1100" kern="100" dirty="0">
                <a:ea typeface="ＭＳ Ｐゴシック"/>
                <a:cs typeface="Times New Roman"/>
              </a:rPr>
              <a:t>午前の</a:t>
            </a:r>
            <a:r>
              <a:rPr lang="ja-JP" altLang="ja-JP" sz="1100" kern="100" dirty="0" smtClean="0">
                <a:ea typeface="ＭＳ Ｐゴシック"/>
                <a:cs typeface="Times New Roman"/>
              </a:rPr>
              <a:t>部</a:t>
            </a:r>
            <a:r>
              <a:rPr lang="ja-JP" altLang="en-US" sz="1100" kern="100" dirty="0" smtClean="0">
                <a:ea typeface="ＭＳ Ｐゴシック"/>
                <a:cs typeface="Times New Roman"/>
              </a:rPr>
              <a:t>１０</a:t>
            </a:r>
            <a:r>
              <a:rPr lang="ja-JP" altLang="ja-JP" sz="1100" kern="100" dirty="0" smtClean="0">
                <a:ea typeface="ＭＳ Ｐゴシック"/>
                <a:cs typeface="Times New Roman"/>
              </a:rPr>
              <a:t>時</a:t>
            </a:r>
            <a:r>
              <a:rPr lang="ja-JP" altLang="ja-JP" sz="1100" kern="100" dirty="0">
                <a:ea typeface="ＭＳ Ｐゴシック"/>
                <a:cs typeface="Times New Roman"/>
              </a:rPr>
              <a:t>～　：　午後の</a:t>
            </a:r>
            <a:r>
              <a:rPr lang="ja-JP" altLang="ja-JP" sz="1100" kern="100" dirty="0" smtClean="0">
                <a:ea typeface="ＭＳ Ｐゴシック"/>
                <a:cs typeface="Times New Roman"/>
              </a:rPr>
              <a:t>部</a:t>
            </a:r>
            <a:r>
              <a:rPr lang="ja-JP" altLang="en-US" sz="1100" kern="100" dirty="0" smtClean="0">
                <a:ea typeface="ＭＳ Ｐゴシック"/>
                <a:cs typeface="Times New Roman"/>
              </a:rPr>
              <a:t>１</a:t>
            </a:r>
            <a:r>
              <a:rPr lang="ja-JP" altLang="ja-JP" sz="1100" kern="100" dirty="0" smtClean="0">
                <a:ea typeface="ＭＳ Ｐゴシック"/>
                <a:cs typeface="Times New Roman"/>
              </a:rPr>
              <a:t>時～</a:t>
            </a:r>
            <a:endParaRPr lang="en-US" altLang="ja-JP" sz="1100" kern="100" dirty="0" smtClean="0">
              <a:ea typeface="ＭＳ Ｐゴシック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ja-JP" altLang="ja-JP" sz="1100" kern="100" dirty="0" smtClean="0">
                <a:ea typeface="ＭＳ Ｐゴシック"/>
                <a:cs typeface="Times New Roman"/>
              </a:rPr>
              <a:t>所要</a:t>
            </a:r>
            <a:r>
              <a:rPr lang="ja-JP" altLang="ja-JP" sz="1100" kern="100" dirty="0">
                <a:ea typeface="ＭＳ Ｐゴシック"/>
                <a:cs typeface="Times New Roman"/>
              </a:rPr>
              <a:t>時間・・・</a:t>
            </a:r>
            <a:r>
              <a:rPr lang="ja-JP" altLang="ja-JP" sz="1100" kern="100" dirty="0" smtClean="0">
                <a:ea typeface="ＭＳ Ｐゴシック"/>
                <a:cs typeface="Times New Roman"/>
              </a:rPr>
              <a:t>約</a:t>
            </a:r>
            <a:r>
              <a:rPr lang="ja-JP" altLang="en-US" sz="1100" kern="100" dirty="0" smtClean="0">
                <a:ea typeface="ＭＳ Ｐゴシック"/>
                <a:cs typeface="Times New Roman"/>
              </a:rPr>
              <a:t>６０</a:t>
            </a:r>
            <a:r>
              <a:rPr lang="ja-JP" altLang="ja-JP" sz="1100" kern="100" dirty="0" smtClean="0">
                <a:ea typeface="ＭＳ Ｐゴシック"/>
                <a:cs typeface="Times New Roman"/>
              </a:rPr>
              <a:t>分</a:t>
            </a:r>
            <a:r>
              <a:rPr lang="ja-JP" altLang="ja-JP" sz="1100" kern="100" dirty="0">
                <a:ea typeface="ＭＳ Ｐゴシック"/>
                <a:cs typeface="Times New Roman"/>
              </a:rPr>
              <a:t>　　　</a:t>
            </a:r>
            <a:endParaRPr lang="en-US" altLang="ja-JP" sz="1100" kern="100" dirty="0" smtClean="0">
              <a:ea typeface="ＭＳ Ｐゴシック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ja-JP" altLang="ja-JP" sz="1100" kern="100" dirty="0" smtClean="0">
                <a:ea typeface="ＭＳ Ｐゴシック"/>
                <a:cs typeface="Times New Roman"/>
              </a:rPr>
              <a:t>参加費</a:t>
            </a:r>
            <a:r>
              <a:rPr lang="ja-JP" altLang="ja-JP" sz="1100" kern="100" dirty="0">
                <a:ea typeface="ＭＳ Ｐゴシック"/>
                <a:cs typeface="Times New Roman"/>
              </a:rPr>
              <a:t>　</a:t>
            </a:r>
            <a:r>
              <a:rPr lang="ja-JP" altLang="en-US" sz="1100" kern="100" dirty="0" smtClean="0">
                <a:ea typeface="ＭＳ Ｐゴシック"/>
                <a:cs typeface="Times New Roman"/>
              </a:rPr>
              <a:t>４００</a:t>
            </a:r>
            <a:r>
              <a:rPr lang="ja-JP" altLang="ja-JP" sz="1100" kern="100" dirty="0" smtClean="0">
                <a:ea typeface="ＭＳ Ｐゴシック"/>
                <a:cs typeface="Times New Roman"/>
              </a:rPr>
              <a:t>円</a:t>
            </a:r>
            <a:r>
              <a:rPr lang="ja-JP" altLang="ja-JP" sz="1100" kern="100" dirty="0">
                <a:ea typeface="ＭＳ Ｐゴシック"/>
                <a:cs typeface="Times New Roman"/>
              </a:rPr>
              <a:t>　　　　</a:t>
            </a:r>
            <a:endParaRPr lang="en-US" altLang="ja-JP" sz="1100" kern="100" dirty="0" smtClean="0">
              <a:ea typeface="ＭＳ Ｐゴシック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ja-JP" altLang="ja-JP" sz="1100" kern="100" dirty="0" smtClean="0">
                <a:ea typeface="ＭＳ Ｐゴシック"/>
                <a:cs typeface="Times New Roman"/>
              </a:rPr>
              <a:t>★</a:t>
            </a:r>
            <a:r>
              <a:rPr lang="ja-JP" altLang="ja-JP" sz="1100" kern="100" dirty="0">
                <a:ea typeface="ＭＳ Ｐゴシック"/>
                <a:cs typeface="Times New Roman"/>
              </a:rPr>
              <a:t>持ち物　　裁縫</a:t>
            </a:r>
            <a:r>
              <a:rPr lang="ja-JP" altLang="ja-JP" sz="1100" kern="100" dirty="0" smtClean="0">
                <a:ea typeface="ＭＳ Ｐゴシック"/>
                <a:cs typeface="Times New Roman"/>
              </a:rPr>
              <a:t>道具</a:t>
            </a:r>
            <a:endParaRPr lang="en-US" altLang="ja-JP" sz="1100" kern="100" dirty="0" smtClean="0">
              <a:ea typeface="ＭＳ Ｐゴシック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ja-JP" altLang="ja-JP" sz="1100" kern="100" dirty="0" smtClean="0">
                <a:ea typeface="ＭＳ Ｐゴシック"/>
                <a:cs typeface="Times New Roman"/>
              </a:rPr>
              <a:t>（</a:t>
            </a:r>
            <a:r>
              <a:rPr lang="ja-JP" altLang="ja-JP" sz="1100" kern="100" dirty="0">
                <a:ea typeface="ＭＳ Ｐゴシック"/>
                <a:cs typeface="Times New Roman"/>
              </a:rPr>
              <a:t>定員　午前・午後　</a:t>
            </a:r>
            <a:r>
              <a:rPr lang="ja-JP" altLang="ja-JP" sz="1100" kern="100" dirty="0" smtClean="0">
                <a:ea typeface="ＭＳ Ｐゴシック"/>
                <a:cs typeface="Times New Roman"/>
              </a:rPr>
              <a:t>各</a:t>
            </a:r>
            <a:r>
              <a:rPr lang="ja-JP" altLang="en-US" sz="1100" kern="100" dirty="0" smtClean="0">
                <a:ea typeface="ＭＳ Ｐゴシック"/>
                <a:cs typeface="Times New Roman"/>
              </a:rPr>
              <a:t>４</a:t>
            </a:r>
            <a:r>
              <a:rPr lang="ja-JP" altLang="ja-JP" sz="1100" kern="100" dirty="0" smtClean="0">
                <a:ea typeface="ＭＳ Ｐゴシック"/>
                <a:cs typeface="Times New Roman"/>
              </a:rPr>
              <a:t>名</a:t>
            </a:r>
            <a:r>
              <a:rPr lang="ja-JP" altLang="ja-JP" sz="1100" kern="100" dirty="0">
                <a:ea typeface="ＭＳ Ｐゴシック"/>
                <a:cs typeface="Times New Roman"/>
              </a:rPr>
              <a:t>：</a:t>
            </a:r>
            <a:r>
              <a:rPr lang="ja-JP" altLang="ja-JP" sz="1100" u="wavy" kern="100" dirty="0">
                <a:ea typeface="ＭＳ Ｐゴシック"/>
                <a:cs typeface="Times New Roman"/>
              </a:rPr>
              <a:t>小学生可</a:t>
            </a:r>
            <a:r>
              <a:rPr lang="ja-JP" altLang="ja-JP" sz="1100" kern="100" dirty="0">
                <a:ea typeface="ＭＳ Ｐゴシック"/>
                <a:cs typeface="Times New Roman"/>
              </a:rPr>
              <a:t>要予約</a:t>
            </a:r>
            <a:r>
              <a:rPr lang="ja-JP" altLang="ja-JP" sz="1100" kern="100" dirty="0" smtClean="0">
                <a:ea typeface="ＭＳ Ｐゴシック"/>
                <a:cs typeface="Times New Roman"/>
              </a:rPr>
              <a:t>）</a:t>
            </a:r>
            <a:endParaRPr lang="ja-JP" altLang="ja-JP" sz="1100" kern="100" dirty="0">
              <a:ea typeface="ＭＳ 明朝"/>
              <a:cs typeface="Times New Roman"/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4956463" y="5861207"/>
            <a:ext cx="5629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※</a:t>
            </a:r>
            <a:r>
              <a:rPr kumimoji="1" lang="ja-JP" altLang="en-US" sz="1600" b="1" dirty="0" smtClean="0">
                <a:solidFill>
                  <a:srgbClr val="FF0000"/>
                </a:solidFill>
              </a:rPr>
              <a:t>同時に手作りの品が販売されます。お気軽に</a:t>
            </a:r>
            <a:r>
              <a:rPr lang="ja-JP" altLang="en-US" sz="1600" b="1" dirty="0">
                <a:solidFill>
                  <a:srgbClr val="FF0000"/>
                </a:solidFill>
              </a:rPr>
              <a:t>お越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し</a:t>
            </a:r>
            <a:r>
              <a:rPr kumimoji="1" lang="ja-JP" altLang="en-US" sz="1600" b="1" dirty="0" smtClean="0">
                <a:solidFill>
                  <a:srgbClr val="FF0000"/>
                </a:solidFill>
              </a:rPr>
              <a:t>ください。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110" name="角丸四角形 109"/>
          <p:cNvSpPr/>
          <p:nvPr/>
        </p:nvSpPr>
        <p:spPr>
          <a:xfrm>
            <a:off x="192207" y="4467701"/>
            <a:ext cx="7499104" cy="806629"/>
          </a:xfrm>
          <a:prstGeom prst="roundRect">
            <a:avLst>
              <a:gd name="adj" fmla="val 4742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72" name="テキスト ボックス 6"/>
          <p:cNvSpPr txBox="1"/>
          <p:nvPr/>
        </p:nvSpPr>
        <p:spPr>
          <a:xfrm>
            <a:off x="44879" y="4466533"/>
            <a:ext cx="4504966" cy="864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　</a:t>
            </a:r>
            <a:r>
              <a:rPr lang="ja-JP" altLang="en-US" kern="0" dirty="0" smtClean="0">
                <a:solidFill>
                  <a:prstClr val="black"/>
                </a:solidFill>
              </a:rPr>
              <a:t>   日　　時　：　５月１３日（土）１０：００～１６：００</a:t>
            </a:r>
            <a:endParaRPr lang="en-US" altLang="ja-JP" kern="0" dirty="0" smtClean="0">
              <a:solidFill>
                <a:prstClr val="black"/>
              </a:solidFill>
            </a:endParaRPr>
          </a:p>
          <a:p>
            <a:r>
              <a:rPr lang="ja-JP" altLang="en-US" kern="0" dirty="0">
                <a:solidFill>
                  <a:prstClr val="black"/>
                </a:solidFill>
              </a:rPr>
              <a:t>　</a:t>
            </a:r>
            <a:r>
              <a:rPr lang="ja-JP" altLang="en-US" kern="0" dirty="0" smtClean="0">
                <a:solidFill>
                  <a:prstClr val="black"/>
                </a:solidFill>
              </a:rPr>
              <a:t>　場</a:t>
            </a:r>
            <a:r>
              <a:rPr lang="ja-JP" altLang="en-US" kern="0" dirty="0">
                <a:solidFill>
                  <a:prstClr val="black"/>
                </a:solidFill>
              </a:rPr>
              <a:t>　　所　：　シェアひろば彩</a:t>
            </a:r>
            <a:r>
              <a:rPr lang="ja-JP" altLang="en-US" kern="0" dirty="0" smtClean="0">
                <a:solidFill>
                  <a:prstClr val="black"/>
                </a:solidFill>
              </a:rPr>
              <a:t>鳥舎　　　　　</a:t>
            </a:r>
            <a:r>
              <a:rPr lang="ja-JP" altLang="en-US" b="1" u="sng" dirty="0" smtClean="0">
                <a:solidFill>
                  <a:srgbClr val="FF0000"/>
                </a:solidFill>
              </a:rPr>
              <a:t>　</a:t>
            </a:r>
            <a:endParaRPr lang="en-US" altLang="ja-JP" kern="0" dirty="0" smtClean="0">
              <a:solidFill>
                <a:prstClr val="black"/>
              </a:solidFill>
            </a:endParaRPr>
          </a:p>
          <a:p>
            <a:r>
              <a:rPr lang="ja-JP" altLang="en-US" kern="0" dirty="0">
                <a:solidFill>
                  <a:prstClr val="black"/>
                </a:solidFill>
              </a:rPr>
              <a:t>　</a:t>
            </a:r>
            <a:r>
              <a:rPr lang="ja-JP" altLang="en-US" kern="0" dirty="0" smtClean="0">
                <a:solidFill>
                  <a:prstClr val="black"/>
                </a:solidFill>
              </a:rPr>
              <a:t>　</a:t>
            </a:r>
            <a:r>
              <a:rPr lang="ja-JP" altLang="en-US" kern="0" dirty="0">
                <a:solidFill>
                  <a:prstClr val="black"/>
                </a:solidFill>
              </a:rPr>
              <a:t>詳</a:t>
            </a:r>
            <a:r>
              <a:rPr lang="ja-JP" altLang="en-US" kern="0" dirty="0" smtClean="0">
                <a:solidFill>
                  <a:prstClr val="black"/>
                </a:solidFill>
              </a:rPr>
              <a:t>しくは   </a:t>
            </a:r>
            <a:r>
              <a:rPr lang="ja-JP" altLang="ja-JP" b="1" dirty="0" smtClean="0">
                <a:solidFill>
                  <a:srgbClr val="0070C0"/>
                </a:solidFill>
              </a:rPr>
              <a:t>（</a:t>
            </a:r>
            <a:r>
              <a:rPr lang="ja-JP" altLang="ja-JP" b="1" dirty="0">
                <a:solidFill>
                  <a:srgbClr val="0070C0"/>
                </a:solidFill>
              </a:rPr>
              <a:t>株）ビショップ　</a:t>
            </a:r>
            <a:r>
              <a:rPr lang="ja-JP" altLang="ja-JP" b="1" dirty="0" smtClean="0">
                <a:solidFill>
                  <a:srgbClr val="0070C0"/>
                </a:solidFill>
              </a:rPr>
              <a:t>中北</a:t>
            </a:r>
            <a:r>
              <a:rPr lang="ja-JP" altLang="en-US" b="1" dirty="0" smtClean="0">
                <a:solidFill>
                  <a:srgbClr val="0070C0"/>
                </a:solidFill>
              </a:rPr>
              <a:t>様</a:t>
            </a:r>
            <a:r>
              <a:rPr lang="en-US" altLang="ja-JP" b="1" dirty="0"/>
              <a:t> </a:t>
            </a:r>
            <a:r>
              <a:rPr lang="ja-JP" altLang="en-US" b="1" dirty="0" err="1" smtClean="0"/>
              <a:t>まで</a:t>
            </a:r>
            <a:r>
              <a:rPr lang="ja-JP" altLang="en-US" b="1" dirty="0" smtClean="0"/>
              <a:t>お気軽</a:t>
            </a:r>
            <a:r>
              <a:rPr lang="ja-JP" altLang="en-US" b="1" dirty="0"/>
              <a:t>に</a:t>
            </a:r>
            <a:r>
              <a:rPr lang="ja-JP" altLang="en-US" b="1" dirty="0" smtClean="0"/>
              <a:t>お問い合わせ</a:t>
            </a:r>
            <a:endParaRPr lang="en-US" altLang="ja-JP" b="1" dirty="0" smtClean="0"/>
          </a:p>
          <a:p>
            <a:r>
              <a:rPr lang="en-US" altLang="ja-JP" b="1" dirty="0"/>
              <a:t> </a:t>
            </a:r>
            <a:r>
              <a:rPr lang="en-US" altLang="ja-JP" b="1" dirty="0" smtClean="0"/>
              <a:t>                     </a:t>
            </a:r>
            <a:r>
              <a:rPr lang="ja-JP" altLang="en-US" b="1" dirty="0" smtClean="0"/>
              <a:t>ください。</a:t>
            </a:r>
            <a:r>
              <a:rPr lang="en-US" altLang="ja-JP" b="1" dirty="0" smtClean="0">
                <a:solidFill>
                  <a:srgbClr val="FF0000"/>
                </a:solidFill>
              </a:rPr>
              <a:t>  </a:t>
            </a:r>
            <a:r>
              <a:rPr lang="ja-JP" altLang="en-US" b="1" dirty="0" smtClean="0">
                <a:solidFill>
                  <a:srgbClr val="FF0000"/>
                </a:solidFill>
              </a:rPr>
              <a:t>０９０－９５４６－５６９４</a:t>
            </a:r>
            <a:endParaRPr lang="en-US" altLang="ja-JP" b="1" dirty="0">
              <a:ln w="0"/>
              <a:solidFill>
                <a:srgbClr val="FF0000"/>
              </a:solidFill>
            </a:endParaRPr>
          </a:p>
        </p:txBody>
      </p:sp>
      <p:sp>
        <p:nvSpPr>
          <p:cNvPr id="70" name="テキスト ボックス 6"/>
          <p:cNvSpPr txBox="1"/>
          <p:nvPr/>
        </p:nvSpPr>
        <p:spPr>
          <a:xfrm>
            <a:off x="3342474" y="4461501"/>
            <a:ext cx="4504966" cy="864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kern="0" dirty="0" smtClean="0">
                <a:solidFill>
                  <a:prstClr val="black"/>
                </a:solidFill>
              </a:rPr>
              <a:t>内　　容　：　</a:t>
            </a:r>
            <a:r>
              <a:rPr lang="ja-JP" altLang="ja-JP" sz="1200" b="1" dirty="0">
                <a:solidFill>
                  <a:srgbClr val="FF0000"/>
                </a:solidFill>
              </a:rPr>
              <a:t>◎アクセサリー雑貨・婦人服の</a:t>
            </a:r>
            <a:r>
              <a:rPr lang="ja-JP" altLang="ja-JP" sz="1200" b="1" dirty="0" smtClean="0">
                <a:solidFill>
                  <a:srgbClr val="FF0000"/>
                </a:solidFill>
              </a:rPr>
              <a:t>販売</a:t>
            </a:r>
            <a:endParaRPr lang="en-US" altLang="ja-JP" sz="1200" b="1" kern="0" dirty="0" smtClean="0">
              <a:solidFill>
                <a:srgbClr val="FF0000"/>
              </a:solidFill>
            </a:endParaRPr>
          </a:p>
          <a:p>
            <a:r>
              <a:rPr lang="ja-JP" altLang="en-US" kern="0" dirty="0">
                <a:solidFill>
                  <a:prstClr val="black"/>
                </a:solidFill>
              </a:rPr>
              <a:t>　</a:t>
            </a:r>
            <a:r>
              <a:rPr lang="ja-JP" altLang="en-US" kern="0" dirty="0" smtClean="0">
                <a:solidFill>
                  <a:prstClr val="black"/>
                </a:solidFill>
              </a:rPr>
              <a:t>　　　　　　　◎ハンドマッサージ </a:t>
            </a:r>
            <a:r>
              <a:rPr lang="en-US" altLang="ja-JP" kern="0" dirty="0" smtClean="0">
                <a:solidFill>
                  <a:prstClr val="black"/>
                </a:solidFill>
              </a:rPr>
              <a:t>500</a:t>
            </a:r>
            <a:r>
              <a:rPr lang="ja-JP" altLang="en-US" kern="0" dirty="0" smtClean="0">
                <a:solidFill>
                  <a:prstClr val="black"/>
                </a:solidFill>
              </a:rPr>
              <a:t>円～、</a:t>
            </a:r>
            <a:r>
              <a:rPr lang="ja-JP" altLang="ja-JP" dirty="0" smtClean="0"/>
              <a:t>◎ヘッドマッサージ</a:t>
            </a:r>
            <a:r>
              <a:rPr lang="ja-JP" altLang="en-US" dirty="0" smtClean="0"/>
              <a:t>  </a:t>
            </a:r>
            <a:r>
              <a:rPr lang="en-US" altLang="ja-JP" dirty="0" smtClean="0"/>
              <a:t>500</a:t>
            </a:r>
            <a:r>
              <a:rPr lang="ja-JP" altLang="ja-JP" dirty="0" smtClean="0"/>
              <a:t>円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r>
              <a:rPr lang="ja-JP" altLang="en-US" dirty="0" smtClean="0"/>
              <a:t>　　　　　　　　</a:t>
            </a:r>
            <a:r>
              <a:rPr lang="ja-JP" altLang="ja-JP" dirty="0" smtClean="0"/>
              <a:t>◎ビワの葉温灸　</a:t>
            </a:r>
            <a:r>
              <a:rPr lang="en-US" altLang="ja-JP" dirty="0" smtClean="0"/>
              <a:t>  4000</a:t>
            </a:r>
            <a:r>
              <a:rPr lang="ja-JP" altLang="ja-JP" dirty="0" smtClean="0"/>
              <a:t>円</a:t>
            </a:r>
            <a:endParaRPr lang="en-US" altLang="ja-JP" dirty="0" smtClean="0"/>
          </a:p>
          <a:p>
            <a:r>
              <a:rPr lang="ja-JP" altLang="en-US" kern="0" dirty="0" smtClean="0">
                <a:solidFill>
                  <a:prstClr val="black"/>
                </a:solidFill>
              </a:rPr>
              <a:t>　　　　　　　　</a:t>
            </a:r>
            <a:r>
              <a:rPr lang="ja-JP" altLang="ja-JP" sz="1400" b="1" u="sng" dirty="0" smtClean="0">
                <a:solidFill>
                  <a:srgbClr val="FF0000"/>
                </a:solidFill>
              </a:rPr>
              <a:t>♡ふきとり化粧水 無料お試しキャンペーン中♡</a:t>
            </a:r>
            <a:r>
              <a:rPr lang="ja-JP" altLang="en-US" b="1" u="sng" dirty="0" smtClean="0">
                <a:solidFill>
                  <a:srgbClr val="FF0000"/>
                </a:solidFill>
              </a:rPr>
              <a:t>　　　　</a:t>
            </a:r>
            <a:endParaRPr lang="en-US" altLang="ja-JP" kern="0" dirty="0" smtClean="0">
              <a:solidFill>
                <a:prstClr val="black"/>
              </a:solidFill>
            </a:endParaRPr>
          </a:p>
          <a:p>
            <a:r>
              <a:rPr lang="ja-JP" altLang="en-US" kern="0" dirty="0">
                <a:solidFill>
                  <a:prstClr val="black"/>
                </a:solidFill>
              </a:rPr>
              <a:t>　</a:t>
            </a:r>
            <a:r>
              <a:rPr lang="ja-JP" altLang="en-US" kern="0" dirty="0" smtClean="0">
                <a:solidFill>
                  <a:prstClr val="black"/>
                </a:solidFill>
              </a:rPr>
              <a:t>　</a:t>
            </a:r>
            <a:endParaRPr lang="en-US" altLang="ja-JP" b="1" dirty="0">
              <a:ln w="0"/>
              <a:solidFill>
                <a:srgbClr val="FF0000"/>
              </a:solidFill>
            </a:endParaRPr>
          </a:p>
        </p:txBody>
      </p:sp>
      <p:sp>
        <p:nvSpPr>
          <p:cNvPr id="111" name="正方形/長方形 110"/>
          <p:cNvSpPr/>
          <p:nvPr/>
        </p:nvSpPr>
        <p:spPr>
          <a:xfrm>
            <a:off x="160713" y="6037778"/>
            <a:ext cx="4852407" cy="13848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2" name="図 81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7" y="6135291"/>
            <a:ext cx="2085051" cy="1328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3" name="正方形/長方形 82"/>
          <p:cNvSpPr/>
          <p:nvPr/>
        </p:nvSpPr>
        <p:spPr>
          <a:xfrm>
            <a:off x="164791" y="6003093"/>
            <a:ext cx="17940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1100" b="1" kern="100" dirty="0">
                <a:solidFill>
                  <a:srgbClr val="002060"/>
                </a:solidFill>
                <a:latin typeface="Century" panose="02040604050505020304" pitchFamily="18" charset="0"/>
                <a:ea typeface="AR P悠々ゴシック体E"/>
                <a:cs typeface="Times New Roman" panose="02020603050405020304" pitchFamily="18" charset="0"/>
              </a:rPr>
              <a:t>Ａ</a:t>
            </a:r>
            <a:r>
              <a:rPr lang="ja-JP" altLang="ja-JP" sz="1100" kern="100" dirty="0">
                <a:latin typeface="Century" panose="02040604050505020304" pitchFamily="18" charset="0"/>
                <a:ea typeface="AR P悠々ゴシック体E"/>
                <a:cs typeface="Times New Roman" panose="02020603050405020304" pitchFamily="18" charset="0"/>
              </a:rPr>
              <a:t>：</a:t>
            </a:r>
            <a:r>
              <a:rPr lang="ja-JP" altLang="ja-JP" sz="1100" kern="100" dirty="0">
                <a:latin typeface="+mn-ea"/>
                <a:cs typeface="Times New Roman" panose="02020603050405020304" pitchFamily="18" charset="0"/>
              </a:rPr>
              <a:t>オリジナルが</a:t>
            </a:r>
            <a:r>
              <a:rPr lang="ja-JP" altLang="ja-JP" sz="1100" kern="100" dirty="0" err="1">
                <a:latin typeface="+mn-ea"/>
                <a:cs typeface="Times New Roman" panose="02020603050405020304" pitchFamily="18" charset="0"/>
              </a:rPr>
              <a:t>ま</a:t>
            </a:r>
            <a:r>
              <a:rPr lang="ja-JP" altLang="ja-JP" sz="1100" kern="100" dirty="0">
                <a:latin typeface="+mn-ea"/>
                <a:cs typeface="Times New Roman" panose="02020603050405020304" pitchFamily="18" charset="0"/>
              </a:rPr>
              <a:t>口作成</a:t>
            </a:r>
            <a:endParaRPr lang="ja-JP" altLang="ja-JP" sz="11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08" name="正方形/長方形 107"/>
          <p:cNvSpPr/>
          <p:nvPr/>
        </p:nvSpPr>
        <p:spPr>
          <a:xfrm>
            <a:off x="2252816" y="6156690"/>
            <a:ext cx="26717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1100" kern="100" dirty="0">
                <a:latin typeface="+mn-ea"/>
                <a:cs typeface="Times New Roman" panose="02020603050405020304" pitchFamily="18" charset="0"/>
              </a:rPr>
              <a:t>午前の</a:t>
            </a:r>
            <a:r>
              <a:rPr lang="ja-JP" altLang="ja-JP" sz="1100" kern="100" dirty="0" smtClean="0">
                <a:latin typeface="+mn-ea"/>
                <a:cs typeface="Times New Roman" panose="02020603050405020304" pitchFamily="18" charset="0"/>
              </a:rPr>
              <a:t>部</a:t>
            </a:r>
            <a:r>
              <a:rPr lang="ja-JP" altLang="en-US" sz="1100" kern="100" dirty="0" smtClean="0">
                <a:latin typeface="+mn-ea"/>
                <a:cs typeface="Times New Roman" panose="02020603050405020304" pitchFamily="18" charset="0"/>
              </a:rPr>
              <a:t>１０</a:t>
            </a:r>
            <a:r>
              <a:rPr lang="ja-JP" altLang="ja-JP" sz="1100" kern="100" dirty="0" smtClean="0">
                <a:latin typeface="+mn-ea"/>
                <a:cs typeface="Times New Roman" panose="02020603050405020304" pitchFamily="18" charset="0"/>
              </a:rPr>
              <a:t>時</a:t>
            </a:r>
            <a:r>
              <a:rPr lang="ja-JP" altLang="ja-JP" sz="1100" kern="100" dirty="0">
                <a:latin typeface="+mn-ea"/>
                <a:cs typeface="Times New Roman" panose="02020603050405020304" pitchFamily="18" charset="0"/>
              </a:rPr>
              <a:t>～　：午後の</a:t>
            </a:r>
            <a:r>
              <a:rPr lang="ja-JP" altLang="ja-JP" sz="1100" kern="100" dirty="0" smtClean="0">
                <a:latin typeface="+mn-ea"/>
                <a:cs typeface="Times New Roman" panose="02020603050405020304" pitchFamily="18" charset="0"/>
              </a:rPr>
              <a:t>部</a:t>
            </a:r>
            <a:r>
              <a:rPr lang="ja-JP" altLang="en-US" sz="1100" kern="100" dirty="0" smtClean="0">
                <a:latin typeface="+mn-ea"/>
                <a:cs typeface="Times New Roman" panose="02020603050405020304" pitchFamily="18" charset="0"/>
              </a:rPr>
              <a:t>１</a:t>
            </a:r>
            <a:r>
              <a:rPr lang="ja-JP" altLang="ja-JP" sz="1100" kern="100" dirty="0" smtClean="0">
                <a:latin typeface="+mn-ea"/>
                <a:cs typeface="Times New Roman" panose="02020603050405020304" pitchFamily="18" charset="0"/>
              </a:rPr>
              <a:t>時～</a:t>
            </a:r>
            <a:endParaRPr lang="en-US" altLang="ja-JP" sz="1100" kern="100" dirty="0" smtClean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1100" kern="100" dirty="0" smtClean="0">
                <a:latin typeface="+mn-ea"/>
                <a:cs typeface="Times New Roman" panose="02020603050405020304" pitchFamily="18" charset="0"/>
              </a:rPr>
              <a:t>所要</a:t>
            </a:r>
            <a:r>
              <a:rPr lang="ja-JP" altLang="ja-JP" sz="1100" kern="100" dirty="0">
                <a:latin typeface="+mn-ea"/>
                <a:cs typeface="Times New Roman" panose="02020603050405020304" pitchFamily="18" charset="0"/>
              </a:rPr>
              <a:t>時間・・・</a:t>
            </a:r>
            <a:r>
              <a:rPr lang="ja-JP" altLang="ja-JP" sz="1100" kern="100" dirty="0" smtClean="0">
                <a:latin typeface="+mn-ea"/>
                <a:cs typeface="Times New Roman" panose="02020603050405020304" pitchFamily="18" charset="0"/>
              </a:rPr>
              <a:t>約</a:t>
            </a:r>
            <a:r>
              <a:rPr lang="ja-JP" altLang="en-US" sz="1100" kern="100" dirty="0" smtClean="0">
                <a:latin typeface="+mn-ea"/>
                <a:cs typeface="Times New Roman" panose="02020603050405020304" pitchFamily="18" charset="0"/>
              </a:rPr>
              <a:t>６０</a:t>
            </a:r>
            <a:r>
              <a:rPr lang="ja-JP" altLang="ja-JP" sz="1100" kern="100" dirty="0" smtClean="0">
                <a:latin typeface="+mn-ea"/>
                <a:cs typeface="Times New Roman" panose="02020603050405020304" pitchFamily="18" charset="0"/>
              </a:rPr>
              <a:t>分</a:t>
            </a:r>
            <a:r>
              <a:rPr lang="ja-JP" altLang="ja-JP" sz="1100" kern="100" dirty="0">
                <a:latin typeface="+mn-ea"/>
                <a:cs typeface="Times New Roman" panose="02020603050405020304" pitchFamily="18" charset="0"/>
              </a:rPr>
              <a:t>　</a:t>
            </a:r>
          </a:p>
          <a:p>
            <a:pPr algn="just">
              <a:spcAft>
                <a:spcPts val="0"/>
              </a:spcAft>
            </a:pPr>
            <a:r>
              <a:rPr lang="ja-JP" altLang="ja-JP" sz="1100" kern="100" dirty="0">
                <a:latin typeface="+mn-ea"/>
                <a:cs typeface="Times New Roman" panose="02020603050405020304" pitchFamily="18" charset="0"/>
              </a:rPr>
              <a:t>参加費　</a:t>
            </a:r>
            <a:r>
              <a:rPr lang="ja-JP" altLang="en-US" sz="1100" kern="100" dirty="0" smtClean="0">
                <a:latin typeface="+mn-ea"/>
                <a:cs typeface="Times New Roman" panose="02020603050405020304" pitchFamily="18" charset="0"/>
              </a:rPr>
              <a:t>１，３００</a:t>
            </a:r>
            <a:r>
              <a:rPr lang="ja-JP" altLang="ja-JP" sz="1100" kern="100" dirty="0" smtClean="0">
                <a:latin typeface="+mn-ea"/>
                <a:cs typeface="Times New Roman" panose="02020603050405020304" pitchFamily="18" charset="0"/>
              </a:rPr>
              <a:t>円</a:t>
            </a:r>
            <a:r>
              <a:rPr lang="ja-JP" altLang="ja-JP" sz="1100" kern="100" dirty="0">
                <a:latin typeface="+mn-ea"/>
                <a:cs typeface="Times New Roman" panose="02020603050405020304" pitchFamily="18" charset="0"/>
              </a:rPr>
              <a:t>　</a:t>
            </a:r>
            <a:endParaRPr lang="en-US" altLang="ja-JP" sz="1100" kern="100" dirty="0" smtClean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1100" kern="100" dirty="0" smtClean="0">
                <a:latin typeface="+mn-ea"/>
                <a:cs typeface="Times New Roman" panose="02020603050405020304" pitchFamily="18" charset="0"/>
              </a:rPr>
              <a:t>縫製済</a:t>
            </a:r>
            <a:r>
              <a:rPr lang="ja-JP" altLang="ja-JP" sz="1100" kern="100" dirty="0">
                <a:latin typeface="+mn-ea"/>
                <a:cs typeface="Times New Roman" panose="02020603050405020304" pitchFamily="18" charset="0"/>
              </a:rPr>
              <a:t>のキットに口金を付けて作成します</a:t>
            </a:r>
          </a:p>
          <a:p>
            <a:pPr algn="just">
              <a:spcAft>
                <a:spcPts val="0"/>
              </a:spcAft>
            </a:pPr>
            <a:r>
              <a:rPr lang="ja-JP" altLang="ja-JP" sz="1100" kern="100" dirty="0">
                <a:latin typeface="+mn-ea"/>
                <a:cs typeface="Times New Roman" panose="02020603050405020304" pitchFamily="18" charset="0"/>
              </a:rPr>
              <a:t>（定員　午前・午後　</a:t>
            </a:r>
            <a:r>
              <a:rPr lang="ja-JP" altLang="ja-JP" sz="1100" kern="100" dirty="0" smtClean="0">
                <a:latin typeface="+mn-ea"/>
                <a:cs typeface="Times New Roman" panose="02020603050405020304" pitchFamily="18" charset="0"/>
              </a:rPr>
              <a:t>各</a:t>
            </a:r>
            <a:r>
              <a:rPr lang="ja-JP" altLang="en-US" sz="1100" kern="100" dirty="0" smtClean="0">
                <a:latin typeface="+mn-ea"/>
                <a:cs typeface="Times New Roman" panose="02020603050405020304" pitchFamily="18" charset="0"/>
              </a:rPr>
              <a:t>４</a:t>
            </a:r>
            <a:r>
              <a:rPr lang="ja-JP" altLang="ja-JP" sz="1100" kern="100" dirty="0" smtClean="0">
                <a:latin typeface="+mn-ea"/>
                <a:cs typeface="Times New Roman" panose="02020603050405020304" pitchFamily="18" charset="0"/>
              </a:rPr>
              <a:t>名</a:t>
            </a:r>
            <a:r>
              <a:rPr lang="ja-JP" altLang="ja-JP" sz="1100" kern="100" dirty="0">
                <a:latin typeface="+mn-ea"/>
                <a:cs typeface="Times New Roman" panose="02020603050405020304" pitchFamily="18" charset="0"/>
              </a:rPr>
              <a:t>　要予約</a:t>
            </a:r>
            <a:r>
              <a:rPr lang="ja-JP" altLang="ja-JP" sz="1100" kern="100" dirty="0" smtClean="0">
                <a:latin typeface="+mn-ea"/>
                <a:cs typeface="Times New Roman" panose="02020603050405020304" pitchFamily="18" charset="0"/>
              </a:rPr>
              <a:t>）</a:t>
            </a:r>
            <a:endParaRPr lang="en-US" altLang="ja-JP" sz="1100" kern="100" dirty="0" smtClean="0">
              <a:latin typeface="+mn-ea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1100" kern="100" dirty="0" smtClean="0">
                <a:latin typeface="+mn-ea"/>
                <a:cs typeface="Times New Roman" panose="02020603050405020304" pitchFamily="18" charset="0"/>
              </a:rPr>
              <a:t>★</a:t>
            </a:r>
            <a:r>
              <a:rPr lang="ja-JP" altLang="ja-JP" sz="1100" kern="100" dirty="0">
                <a:latin typeface="+mn-ea"/>
                <a:cs typeface="Times New Roman" panose="02020603050405020304" pitchFamily="18" charset="0"/>
              </a:rPr>
              <a:t>持ち物　あれば目打ち</a:t>
            </a:r>
            <a:endParaRPr lang="ja-JP" altLang="ja-JP" sz="11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12" name="正方形/長方形 111"/>
          <p:cNvSpPr/>
          <p:nvPr/>
        </p:nvSpPr>
        <p:spPr>
          <a:xfrm>
            <a:off x="184269" y="10538579"/>
            <a:ext cx="3071629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US" sz="1600" b="1" u="sng" dirty="0" smtClean="0">
                <a:solidFill>
                  <a:srgbClr val="FF0000"/>
                </a:solidFill>
              </a:rPr>
              <a:t>５月の「おれん</a:t>
            </a:r>
            <a:r>
              <a:rPr lang="ja-JP" altLang="en-US" sz="1600" b="1" u="sng" dirty="0" err="1">
                <a:solidFill>
                  <a:srgbClr val="FF0000"/>
                </a:solidFill>
              </a:rPr>
              <a:t>じ</a:t>
            </a:r>
            <a:r>
              <a:rPr lang="ja-JP" altLang="en-US" sz="1600" b="1" u="sng" dirty="0" smtClean="0">
                <a:solidFill>
                  <a:srgbClr val="FF0000"/>
                </a:solidFill>
              </a:rPr>
              <a:t>教室」のご案内</a:t>
            </a:r>
            <a:endParaRPr lang="ja-JP" altLang="en-US" sz="1600" dirty="0">
              <a:solidFill>
                <a:srgbClr val="00B0F0"/>
              </a:solidFill>
            </a:endParaRPr>
          </a:p>
        </p:txBody>
      </p:sp>
      <p:sp>
        <p:nvSpPr>
          <p:cNvPr id="113" name="角丸四角形 112"/>
          <p:cNvSpPr/>
          <p:nvPr/>
        </p:nvSpPr>
        <p:spPr>
          <a:xfrm>
            <a:off x="259738" y="11332060"/>
            <a:ext cx="6888745" cy="1528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365238" y="11379023"/>
            <a:ext cx="7585507" cy="144970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日　　時　：　月</a:t>
            </a:r>
            <a:r>
              <a:rPr lang="ja-JP" altLang="en-US" dirty="0"/>
              <a:t>２回</a:t>
            </a:r>
            <a:r>
              <a:rPr lang="ja-JP" altLang="en-US" dirty="0" smtClean="0"/>
              <a:t>第１・３金曜日１３</a:t>
            </a:r>
            <a:r>
              <a:rPr lang="en-US" altLang="ja-JP" dirty="0" smtClean="0"/>
              <a:t>:</a:t>
            </a:r>
            <a:r>
              <a:rPr lang="ja-JP" altLang="en-US" dirty="0" smtClean="0"/>
              <a:t>００～１５</a:t>
            </a:r>
            <a:r>
              <a:rPr lang="en-US" altLang="ja-JP" dirty="0" smtClean="0"/>
              <a:t>:</a:t>
            </a:r>
            <a:r>
              <a:rPr lang="ja-JP" altLang="en-US" dirty="0" smtClean="0"/>
              <a:t>００ まで　　  </a:t>
            </a:r>
            <a:r>
              <a:rPr lang="en-US" altLang="ja-JP" dirty="0" smtClean="0"/>
              <a:t>※</a:t>
            </a:r>
            <a:r>
              <a:rPr lang="ja-JP" altLang="en-US" dirty="0" smtClean="0"/>
              <a:t>体験は、５月１２日（金）１３</a:t>
            </a:r>
            <a:r>
              <a:rPr lang="en-US" altLang="ja-JP" dirty="0" smtClean="0"/>
              <a:t>:</a:t>
            </a:r>
            <a:r>
              <a:rPr lang="ja-JP" altLang="en-US" dirty="0" smtClean="0"/>
              <a:t>００～１５</a:t>
            </a:r>
            <a:r>
              <a:rPr lang="en-US" altLang="ja-JP" dirty="0" smtClean="0"/>
              <a:t>:</a:t>
            </a:r>
            <a:r>
              <a:rPr lang="ja-JP" altLang="en-US" dirty="0" smtClean="0"/>
              <a:t>００まで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　</a:t>
            </a:r>
            <a:r>
              <a:rPr lang="ja-JP" altLang="en-US" dirty="0"/>
              <a:t>　</a:t>
            </a:r>
            <a:r>
              <a:rPr lang="ja-JP" altLang="en-US" dirty="0" smtClean="0">
                <a:solidFill>
                  <a:srgbClr val="002060"/>
                </a:solidFill>
              </a:rPr>
              <a:t>≪</a:t>
            </a:r>
            <a:r>
              <a:rPr lang="ja-JP" altLang="en-US" u="sng" dirty="0" smtClean="0">
                <a:solidFill>
                  <a:srgbClr val="002060"/>
                </a:solidFill>
              </a:rPr>
              <a:t>お子様（小学４年生以上）を対象にした教室</a:t>
            </a:r>
            <a:r>
              <a:rPr lang="ja-JP" altLang="en-US" dirty="0" smtClean="0">
                <a:solidFill>
                  <a:srgbClr val="002060"/>
                </a:solidFill>
              </a:rPr>
              <a:t>　</a:t>
            </a:r>
            <a:r>
              <a:rPr lang="ja-JP" altLang="en-US" u="sng" dirty="0" smtClean="0">
                <a:solidFill>
                  <a:srgbClr val="002060"/>
                </a:solidFill>
              </a:rPr>
              <a:t>月２回第１・３土曜日１０：００～１２：００まで　</a:t>
            </a:r>
            <a:endParaRPr lang="en-US" altLang="ja-JP" u="sng" dirty="0" smtClean="0">
              <a:solidFill>
                <a:srgbClr val="002060"/>
              </a:solidFill>
            </a:endParaRPr>
          </a:p>
          <a:p>
            <a:r>
              <a:rPr lang="ja-JP" altLang="en-US" dirty="0">
                <a:solidFill>
                  <a:srgbClr val="002060"/>
                </a:solidFill>
              </a:rPr>
              <a:t>　</a:t>
            </a:r>
            <a:r>
              <a:rPr lang="ja-JP" altLang="en-US" dirty="0" smtClean="0">
                <a:solidFill>
                  <a:srgbClr val="002060"/>
                </a:solidFill>
              </a:rPr>
              <a:t>　　　　　　　　　　　　　　　　　　　　　　　　　　　　　　　　　　　　</a:t>
            </a:r>
            <a:r>
              <a:rPr lang="en-US" altLang="ja-JP" u="sng" dirty="0" smtClean="0">
                <a:solidFill>
                  <a:srgbClr val="002060"/>
                </a:solidFill>
              </a:rPr>
              <a:t>※</a:t>
            </a:r>
            <a:r>
              <a:rPr lang="ja-JP" altLang="en-US" u="sng" dirty="0" smtClean="0">
                <a:solidFill>
                  <a:srgbClr val="002060"/>
                </a:solidFill>
              </a:rPr>
              <a:t>体験は、５月１３日（土） </a:t>
            </a:r>
            <a:r>
              <a:rPr lang="ja-JP" altLang="en-US" u="sng" dirty="0">
                <a:solidFill>
                  <a:srgbClr val="002060"/>
                </a:solidFill>
              </a:rPr>
              <a:t>１０：００～１２：００ </a:t>
            </a:r>
            <a:r>
              <a:rPr lang="ja-JP" altLang="en-US" u="sng" dirty="0" smtClean="0">
                <a:solidFill>
                  <a:srgbClr val="002060"/>
                </a:solidFill>
              </a:rPr>
              <a:t>まで≫</a:t>
            </a:r>
            <a:r>
              <a:rPr lang="ja-JP" altLang="en-US" dirty="0" smtClean="0">
                <a:solidFill>
                  <a:srgbClr val="002060"/>
                </a:solidFill>
              </a:rPr>
              <a:t>　</a:t>
            </a:r>
            <a:endParaRPr lang="en-US" altLang="ja-JP" dirty="0" smtClean="0">
              <a:solidFill>
                <a:srgbClr val="002060"/>
              </a:solidFill>
            </a:endParaRPr>
          </a:p>
          <a:p>
            <a:r>
              <a:rPr lang="ja-JP" altLang="en-US" dirty="0" smtClean="0"/>
              <a:t>場　   所</a:t>
            </a:r>
            <a:r>
              <a:rPr lang="en-US" altLang="ja-JP" dirty="0" smtClean="0"/>
              <a:t>  </a:t>
            </a:r>
            <a:r>
              <a:rPr lang="ja-JP" altLang="en-US" dirty="0" smtClean="0"/>
              <a:t> </a:t>
            </a:r>
            <a:r>
              <a:rPr lang="en-US" altLang="ja-JP" dirty="0" smtClean="0"/>
              <a:t>:    </a:t>
            </a:r>
            <a:r>
              <a:rPr lang="ja-JP" altLang="en-US" dirty="0" smtClean="0"/>
              <a:t>ふれあいログハウス</a:t>
            </a:r>
            <a:r>
              <a:rPr lang="ja-JP" altLang="en-US" dirty="0"/>
              <a:t>　　　　　　　　　　</a:t>
            </a:r>
            <a:r>
              <a:rPr lang="ja-JP" altLang="en-US" dirty="0" smtClean="0"/>
              <a:t>  受 講 料</a:t>
            </a:r>
            <a:r>
              <a:rPr lang="ja-JP" altLang="en-US" dirty="0"/>
              <a:t>　：　</a:t>
            </a:r>
            <a:r>
              <a:rPr lang="ja-JP" altLang="en-US" dirty="0" smtClean="0"/>
              <a:t>１回　４，０００円（体験は、２，０００円）　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　　　　　　　　　　　　　　　　　　　　　　　　　　　　　　　　　　　</a:t>
            </a:r>
            <a:r>
              <a:rPr lang="ja-JP" altLang="en-US" u="sng" dirty="0" smtClean="0">
                <a:solidFill>
                  <a:srgbClr val="002060"/>
                </a:solidFill>
              </a:rPr>
              <a:t>お子様１回　３，０００円（体験は、１，５００円）</a:t>
            </a:r>
            <a:r>
              <a:rPr lang="ja-JP" altLang="en-US" dirty="0" smtClean="0"/>
              <a:t>　　</a:t>
            </a:r>
            <a:endParaRPr lang="en-US" altLang="ja-JP" dirty="0" smtClean="0"/>
          </a:p>
          <a:p>
            <a:r>
              <a:rPr lang="ja-JP" altLang="en-US" dirty="0" smtClean="0"/>
              <a:t>持 ち 物   </a:t>
            </a:r>
            <a:r>
              <a:rPr lang="en-US" altLang="ja-JP" dirty="0" smtClean="0"/>
              <a:t>:</a:t>
            </a:r>
            <a:r>
              <a:rPr lang="ja-JP" altLang="en-US" dirty="0" smtClean="0">
                <a:solidFill>
                  <a:srgbClr val="FF0000"/>
                </a:solidFill>
              </a:rPr>
              <a:t>　</a:t>
            </a:r>
            <a:r>
              <a:rPr lang="ja-JP" altLang="en-US" dirty="0"/>
              <a:t>水墨画用具一式、筆・硯・墨等をお持ちでしたらご準備ください。講師方</a:t>
            </a:r>
            <a:r>
              <a:rPr lang="ja-JP" altLang="en-US" dirty="0" smtClean="0"/>
              <a:t>でも一式準備</a:t>
            </a:r>
            <a:r>
              <a:rPr lang="ja-JP" altLang="en-US" dirty="0"/>
              <a:t>しています。</a:t>
            </a:r>
            <a:endParaRPr lang="en-US" altLang="ja-JP" dirty="0"/>
          </a:p>
          <a:p>
            <a:pPr>
              <a:lnSpc>
                <a:spcPts val="1300"/>
              </a:lnSpc>
            </a:pPr>
            <a:r>
              <a:rPr lang="ja-JP" altLang="en-US" dirty="0">
                <a:solidFill>
                  <a:prstClr val="black"/>
                </a:solidFill>
              </a:rPr>
              <a:t>お申込み・お問い合わせ</a:t>
            </a:r>
            <a:r>
              <a:rPr lang="ja-JP" altLang="en-US" dirty="0" smtClean="0">
                <a:solidFill>
                  <a:prstClr val="black"/>
                </a:solidFill>
              </a:rPr>
              <a:t>は　ＯＲＡＮＧＥ</a:t>
            </a:r>
            <a:r>
              <a:rPr lang="ja-JP" altLang="en-US" dirty="0">
                <a:solidFill>
                  <a:prstClr val="black"/>
                </a:solidFill>
              </a:rPr>
              <a:t>　ＢＯＸ➿</a:t>
            </a:r>
            <a:r>
              <a:rPr lang="ja-JP" altLang="en-US" b="1" dirty="0">
                <a:solidFill>
                  <a:srgbClr val="00B0F0"/>
                </a:solidFill>
              </a:rPr>
              <a:t>０１２０－８４－７２８５　</a:t>
            </a:r>
            <a:endParaRPr lang="en-US" altLang="ja-JP" b="1" dirty="0">
              <a:solidFill>
                <a:srgbClr val="00B0F0"/>
              </a:solidFill>
            </a:endParaRPr>
          </a:p>
          <a:p>
            <a:pPr>
              <a:lnSpc>
                <a:spcPts val="1300"/>
              </a:lnSpc>
            </a:pPr>
            <a:r>
              <a:rPr lang="ja-JP" altLang="en-US" b="1" dirty="0">
                <a:solidFill>
                  <a:srgbClr val="00B0F0"/>
                </a:solidFill>
              </a:rPr>
              <a:t>　　</a:t>
            </a:r>
            <a:r>
              <a:rPr lang="ja-JP" altLang="en-US" b="1" dirty="0" smtClean="0">
                <a:solidFill>
                  <a:srgbClr val="FF0000"/>
                </a:solidFill>
              </a:rPr>
              <a:t>参加希望日の４日前まで</a:t>
            </a:r>
            <a:r>
              <a:rPr lang="ja-JP" altLang="en-US" dirty="0" smtClean="0">
                <a:solidFill>
                  <a:prstClr val="black"/>
                </a:solidFill>
              </a:rPr>
              <a:t>に</a:t>
            </a:r>
            <a:r>
              <a:rPr lang="ja-JP" altLang="en-US" dirty="0">
                <a:solidFill>
                  <a:prstClr val="black"/>
                </a:solidFill>
              </a:rPr>
              <a:t>お申込ください。　受付時間　９：００～１７：００（水曜日除く）</a:t>
            </a:r>
            <a:r>
              <a:rPr lang="ja-JP" altLang="en-US" dirty="0"/>
              <a:t>　</a:t>
            </a:r>
            <a:endParaRPr lang="en-US" altLang="ja-JP" dirty="0"/>
          </a:p>
        </p:txBody>
      </p:sp>
      <p:pic>
        <p:nvPicPr>
          <p:cNvPr id="115" name="図 1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62542" y="10520170"/>
            <a:ext cx="1591513" cy="2148405"/>
          </a:xfrm>
          <a:prstGeom prst="rect">
            <a:avLst/>
          </a:prstGeom>
        </p:spPr>
      </p:pic>
      <p:pic>
        <p:nvPicPr>
          <p:cNvPr id="116" name="図 115"/>
          <p:cNvPicPr>
            <a:picLocks noChangeAspect="1"/>
          </p:cNvPicPr>
          <p:nvPr/>
        </p:nvPicPr>
        <p:blipFill rotWithShape="1">
          <a:blip r:embed="rId17"/>
          <a:srcRect l="-1214" t="31415" r="1214" b="13633"/>
          <a:stretch/>
        </p:blipFill>
        <p:spPr>
          <a:xfrm>
            <a:off x="8805968" y="10514752"/>
            <a:ext cx="1339423" cy="1048855"/>
          </a:xfrm>
          <a:prstGeom prst="rect">
            <a:avLst/>
          </a:prstGeom>
        </p:spPr>
      </p:pic>
      <p:sp>
        <p:nvSpPr>
          <p:cNvPr id="117" name="テキスト ボックス 116"/>
          <p:cNvSpPr txBox="1"/>
          <p:nvPr/>
        </p:nvSpPr>
        <p:spPr>
          <a:xfrm>
            <a:off x="365238" y="11085817"/>
            <a:ext cx="7249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 smtClean="0"/>
              <a:t>みんなで絵を描きましょう！　楽しみながら水墨画に親しみませんか</a:t>
            </a:r>
            <a:r>
              <a:rPr lang="ja-JP" altLang="en-US" sz="1100" dirty="0" smtClean="0"/>
              <a:t>。体験教室もあります</a:t>
            </a:r>
            <a:r>
              <a:rPr lang="ja-JP" altLang="en-US" sz="1100" smtClean="0"/>
              <a:t>ので</a:t>
            </a:r>
            <a:r>
              <a:rPr lang="ja-JP" altLang="en-US" sz="1100" smtClean="0"/>
              <a:t>お気軽にご参加</a:t>
            </a:r>
            <a:r>
              <a:rPr lang="ja-JP" altLang="en-US" sz="1100" dirty="0" smtClean="0"/>
              <a:t>下さい。</a:t>
            </a:r>
            <a:endParaRPr kumimoji="1" lang="ja-JP" altLang="en-US" sz="1100" dirty="0"/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232604" y="10842065"/>
            <a:ext cx="3964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solidFill>
                  <a:srgbClr val="FF0000"/>
                </a:solidFill>
              </a:rPr>
              <a:t>「秀月水墨画教室</a:t>
            </a:r>
            <a:r>
              <a:rPr kumimoji="1" lang="en-US" altLang="ja-JP" sz="1400" b="1" dirty="0" smtClean="0">
                <a:solidFill>
                  <a:srgbClr val="FF0000"/>
                </a:solidFill>
              </a:rPr>
              <a:t>《</a:t>
            </a:r>
            <a:r>
              <a:rPr lang="ja-JP" altLang="en-US" sz="1400" b="1" dirty="0">
                <a:solidFill>
                  <a:srgbClr val="FF0000"/>
                </a:solidFill>
              </a:rPr>
              <a:t>写意派</a:t>
            </a:r>
            <a:r>
              <a:rPr lang="en-US" altLang="ja-JP" sz="1400" b="1" dirty="0">
                <a:solidFill>
                  <a:srgbClr val="FF0000"/>
                </a:solidFill>
              </a:rPr>
              <a:t>》 </a:t>
            </a:r>
            <a:r>
              <a:rPr kumimoji="1" lang="ja-JP" altLang="en-US" sz="1400" b="1" dirty="0" smtClean="0">
                <a:solidFill>
                  <a:srgbClr val="FF0000"/>
                </a:solidFill>
              </a:rPr>
              <a:t>」　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120" name="図 119"/>
          <p:cNvPicPr>
            <a:picLocks noChangeAspect="1"/>
          </p:cNvPicPr>
          <p:nvPr/>
        </p:nvPicPr>
        <p:blipFill rotWithShape="1">
          <a:blip r:embed="rId18"/>
          <a:srcRect t="8732"/>
          <a:stretch/>
        </p:blipFill>
        <p:spPr>
          <a:xfrm>
            <a:off x="8942878" y="11563607"/>
            <a:ext cx="1202513" cy="1529659"/>
          </a:xfrm>
          <a:prstGeom prst="rect">
            <a:avLst/>
          </a:prstGeom>
        </p:spPr>
      </p:pic>
      <p:sp>
        <p:nvSpPr>
          <p:cNvPr id="121" name="テキスト ボックス 13"/>
          <p:cNvSpPr txBox="1"/>
          <p:nvPr/>
        </p:nvSpPr>
        <p:spPr>
          <a:xfrm>
            <a:off x="305563" y="13112477"/>
            <a:ext cx="5470625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u="sng" dirty="0" smtClean="0">
                <a:solidFill>
                  <a:srgbClr val="FF0000"/>
                </a:solidFill>
              </a:rPr>
              <a:t>「紅茶レッスン」の</a:t>
            </a:r>
            <a:r>
              <a:rPr lang="ja-JP" altLang="en-US" sz="1400" b="1" u="sng" dirty="0">
                <a:solidFill>
                  <a:srgbClr val="FF0000"/>
                </a:solidFill>
              </a:rPr>
              <a:t>ご案内</a:t>
            </a:r>
          </a:p>
        </p:txBody>
      </p:sp>
      <p:sp>
        <p:nvSpPr>
          <p:cNvPr id="122" name="テキスト ボックス 81"/>
          <p:cNvSpPr txBox="1"/>
          <p:nvPr/>
        </p:nvSpPr>
        <p:spPr>
          <a:xfrm>
            <a:off x="2511843" y="13151757"/>
            <a:ext cx="7932849" cy="60016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旬の紅茶であるダージリンのファーストフラッシュを</a:t>
            </a:r>
            <a:r>
              <a:rPr lang="ja-JP" altLang="en-US" dirty="0" err="1"/>
              <a:t>愉しむ</a:t>
            </a:r>
            <a:r>
              <a:rPr lang="ja-JP" altLang="en-US" dirty="0"/>
              <a:t>、カジュアルなお茶会のようなレッスンです</a:t>
            </a:r>
            <a:r>
              <a:rPr lang="ja-JP" altLang="en-US" dirty="0" smtClean="0"/>
              <a:t>。</a:t>
            </a:r>
            <a:endParaRPr lang="ja-JP" altLang="en-US" dirty="0"/>
          </a:p>
          <a:p>
            <a:r>
              <a:rPr lang="ja-JP" altLang="en-US" dirty="0"/>
              <a:t>男性もＯＫ、お気軽にご参加ください。</a:t>
            </a:r>
            <a:r>
              <a:rPr lang="ja-JP" altLang="en-US" dirty="0" smtClean="0"/>
              <a:t>おいしい</a:t>
            </a:r>
            <a:r>
              <a:rPr lang="ja-JP" altLang="en-US" dirty="0"/>
              <a:t>スイーツ</a:t>
            </a:r>
            <a:r>
              <a:rPr lang="ja-JP" altLang="en-US" dirty="0" smtClean="0"/>
              <a:t>も</a:t>
            </a:r>
            <a:r>
              <a:rPr lang="ja-JP" altLang="en-US" dirty="0"/>
              <a:t>用意されていますので、レッスンの最後に</a:t>
            </a:r>
            <a:r>
              <a:rPr lang="ja-JP" altLang="en-US" dirty="0" smtClean="0"/>
              <a:t>は</a:t>
            </a:r>
            <a:endParaRPr lang="en-US" altLang="ja-JP" dirty="0" smtClean="0"/>
          </a:p>
          <a:p>
            <a:r>
              <a:rPr lang="ja-JP" altLang="en-US" dirty="0" smtClean="0"/>
              <a:t>ゆったり</a:t>
            </a:r>
            <a:r>
              <a:rPr lang="ja-JP" altLang="en-US" dirty="0"/>
              <a:t>とティータイム</a:t>
            </a:r>
            <a:r>
              <a:rPr lang="ja-JP" altLang="en-US" dirty="0" smtClean="0"/>
              <a:t>をお過ごし</a:t>
            </a:r>
            <a:r>
              <a:rPr lang="ja-JP" altLang="en-US" dirty="0"/>
              <a:t>いただけます。</a:t>
            </a:r>
          </a:p>
        </p:txBody>
      </p:sp>
      <p:sp>
        <p:nvSpPr>
          <p:cNvPr id="123" name="角丸四角形 122"/>
          <p:cNvSpPr/>
          <p:nvPr/>
        </p:nvSpPr>
        <p:spPr>
          <a:xfrm>
            <a:off x="2555216" y="13767445"/>
            <a:ext cx="7148097" cy="12681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ja-JP" altLang="ja-JP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日 　時　　４月１６日（日）１３：００～１５：３０</a:t>
            </a:r>
          </a:p>
          <a:p>
            <a:pPr>
              <a:spcAft>
                <a:spcPts val="0"/>
              </a:spcAft>
            </a:pPr>
            <a:r>
              <a:rPr lang="ja-JP" altLang="ja-JP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場 　所　　シェアひろば彩鳥舎</a:t>
            </a:r>
          </a:p>
          <a:p>
            <a:pPr>
              <a:spcAft>
                <a:spcPts val="0"/>
              </a:spcAft>
            </a:pPr>
            <a:r>
              <a:rPr lang="ja-JP" altLang="ja-JP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参加料　　３</a:t>
            </a:r>
            <a:r>
              <a:rPr lang="en-US" altLang="ja-JP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,</a:t>
            </a:r>
            <a:r>
              <a:rPr lang="ja-JP" altLang="ja-JP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５００円（紅茶＆プチ・スイーツ付）</a:t>
            </a:r>
          </a:p>
          <a:p>
            <a:pPr>
              <a:spcAft>
                <a:spcPts val="0"/>
              </a:spcAft>
            </a:pPr>
            <a:r>
              <a:rPr lang="en-US" altLang="ja-JP" sz="9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 </a:t>
            </a:r>
            <a:endParaRPr lang="ja-JP" altLang="ja-JP" dirty="0">
              <a:latin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>
              <a:spcAft>
                <a:spcPts val="0"/>
              </a:spcAft>
            </a:pPr>
            <a:r>
              <a:rPr lang="ja-JP" altLang="ja-JP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詳細は　</a:t>
            </a:r>
            <a:endParaRPr lang="ja-JP" altLang="en-US" dirty="0"/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2700912" y="13758288"/>
            <a:ext cx="708725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日 　時　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：</a:t>
            </a:r>
            <a:r>
              <a:rPr lang="ja-JP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　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５</a:t>
            </a:r>
            <a:r>
              <a:rPr lang="ja-JP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月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２０</a:t>
            </a:r>
            <a:r>
              <a:rPr lang="ja-JP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日（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土）１３：３０</a:t>
            </a:r>
            <a:r>
              <a:rPr lang="ja-JP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～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１５：００</a:t>
            </a:r>
            <a:endParaRPr lang="en-US" altLang="ja-JP" sz="1100" dirty="0" smtClean="0">
              <a:latin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>
              <a:spcAft>
                <a:spcPts val="0"/>
              </a:spcAft>
            </a:pPr>
            <a:r>
              <a:rPr lang="ja-JP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場 </a:t>
            </a:r>
            <a:r>
              <a:rPr lang="ja-JP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　所　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：</a:t>
            </a:r>
            <a:r>
              <a:rPr lang="ja-JP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　シェアひろば彩鳥舎</a:t>
            </a:r>
          </a:p>
          <a:p>
            <a:pPr>
              <a:spcAft>
                <a:spcPts val="0"/>
              </a:spcAft>
            </a:pPr>
            <a:r>
              <a:rPr lang="ja-JP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参加料　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：</a:t>
            </a:r>
            <a:r>
              <a:rPr lang="ja-JP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　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３，０００円</a:t>
            </a:r>
            <a:r>
              <a:rPr lang="ja-JP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（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レッスン料、材料費込</a:t>
            </a:r>
            <a:r>
              <a:rPr lang="ja-JP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）</a:t>
            </a:r>
            <a:r>
              <a:rPr lang="en-US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 </a:t>
            </a:r>
            <a:r>
              <a:rPr lang="en-US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           </a:t>
            </a:r>
            <a:r>
              <a:rPr lang="ja-JP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詳細</a:t>
            </a:r>
            <a:r>
              <a:rPr lang="ja-JP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は　</a:t>
            </a:r>
            <a:r>
              <a:rPr lang="en-US" altLang="ja-JP" sz="1100" u="sng" dirty="0" smtClean="0">
                <a:solidFill>
                  <a:srgbClr val="0000FF"/>
                </a:solidFill>
                <a:latin typeface="ＭＳ Ｐゴシック" panose="020B0600070205080204" pitchFamily="50" charset="-128"/>
                <a:cs typeface="ＭＳ Ｐゴシック" panose="020B0600070205080204" pitchFamily="50" charset="-128"/>
                <a:hlinkClick r:id="rId19"/>
              </a:rPr>
              <a:t>http</a:t>
            </a:r>
            <a:r>
              <a:rPr lang="en-US" altLang="ja-JP" sz="1100" u="sng" dirty="0">
                <a:solidFill>
                  <a:srgbClr val="0000FF"/>
                </a:solidFill>
                <a:latin typeface="ＭＳ Ｐゴシック" panose="020B0600070205080204" pitchFamily="50" charset="-128"/>
                <a:cs typeface="ＭＳ Ｐゴシック" panose="020B0600070205080204" pitchFamily="50" charset="-128"/>
                <a:hlinkClick r:id="rId19"/>
              </a:rPr>
              <a:t>://petitmog.exblog.jp/</a:t>
            </a:r>
            <a:r>
              <a:rPr lang="ja-JP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　をご覧ください。</a:t>
            </a:r>
          </a:p>
          <a:p>
            <a:pPr defTabSz="91463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100" dirty="0"/>
              <a:t>申 込 先   ：　</a:t>
            </a:r>
            <a:r>
              <a:rPr kumimoji="0" lang="ja-JP" altLang="ja-JP" sz="1100" dirty="0">
                <a:solidFill>
                  <a:srgbClr val="000000"/>
                </a:solidFill>
                <a:latin typeface="+mn-ea"/>
              </a:rPr>
              <a:t>『petit plaisir』</a:t>
            </a:r>
            <a:r>
              <a:rPr kumimoji="0" lang="ja-JP" altLang="ja-JP" sz="1100" b="1" u="sng" dirty="0">
                <a:solidFill>
                  <a:srgbClr val="B20000"/>
                </a:solidFill>
                <a:latin typeface="+mn-ea"/>
                <a:hlinkClick r:id="rId20"/>
              </a:rPr>
              <a:t>ホームページ</a:t>
            </a:r>
            <a:r>
              <a:rPr kumimoji="0" lang="ja-JP" altLang="ja-JP" sz="1100" dirty="0">
                <a:solidFill>
                  <a:srgbClr val="000000"/>
                </a:solidFill>
                <a:latin typeface="+mn-ea"/>
              </a:rPr>
              <a:t>のＣｏｎｔａｃｔまたはメール（</a:t>
            </a:r>
            <a:r>
              <a:rPr kumimoji="0" lang="ja-JP" altLang="ja-JP" sz="1100" dirty="0">
                <a:solidFill>
                  <a:srgbClr val="000000"/>
                </a:solidFill>
                <a:latin typeface="+mn-ea"/>
                <a:hlinkClick r:id="rId21"/>
              </a:rPr>
              <a:t>petitplaisir.bit@gmail.com</a:t>
            </a:r>
            <a:r>
              <a:rPr kumimoji="0" lang="ja-JP" altLang="ja-JP" sz="1100" dirty="0">
                <a:solidFill>
                  <a:srgbClr val="000000"/>
                </a:solidFill>
                <a:latin typeface="+mn-ea"/>
              </a:rPr>
              <a:t>）</a:t>
            </a:r>
            <a:endParaRPr kumimoji="0" lang="en-US" altLang="ja-JP" sz="1100" dirty="0">
              <a:solidFill>
                <a:srgbClr val="000000"/>
              </a:solidFill>
              <a:latin typeface="+mn-ea"/>
            </a:endParaRPr>
          </a:p>
          <a:p>
            <a:pPr defTabSz="91463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100" dirty="0">
                <a:solidFill>
                  <a:srgbClr val="000000"/>
                </a:solidFill>
                <a:latin typeface="+mn-ea"/>
              </a:rPr>
              <a:t>　　　　　　　　</a:t>
            </a:r>
            <a:r>
              <a:rPr kumimoji="0" lang="ja-JP" altLang="ja-JP" sz="1100" dirty="0">
                <a:solidFill>
                  <a:srgbClr val="000000"/>
                </a:solidFill>
                <a:latin typeface="+mn-ea"/>
              </a:rPr>
              <a:t>お申し込み時</a:t>
            </a:r>
            <a:r>
              <a:rPr kumimoji="0" lang="ja-JP" altLang="ja-JP" sz="1100" dirty="0" smtClean="0">
                <a:solidFill>
                  <a:srgbClr val="000000"/>
                </a:solidFill>
                <a:latin typeface="+mn-ea"/>
              </a:rPr>
              <a:t>、</a:t>
            </a:r>
            <a:r>
              <a:rPr kumimoji="0" lang="ja-JP" altLang="en-US" sz="1100" dirty="0" smtClean="0">
                <a:solidFill>
                  <a:srgbClr val="000000"/>
                </a:solidFill>
                <a:latin typeface="+mn-ea"/>
              </a:rPr>
              <a:t>次</a:t>
            </a:r>
            <a:r>
              <a:rPr kumimoji="0" lang="ja-JP" altLang="ja-JP" sz="1100" dirty="0" smtClean="0">
                <a:solidFill>
                  <a:srgbClr val="000000"/>
                </a:solidFill>
                <a:latin typeface="+mn-ea"/>
              </a:rPr>
              <a:t>の</a:t>
            </a:r>
            <a:r>
              <a:rPr kumimoji="0" lang="ja-JP" altLang="ja-JP" sz="1100" dirty="0">
                <a:solidFill>
                  <a:srgbClr val="000000"/>
                </a:solidFill>
                <a:latin typeface="+mn-ea"/>
              </a:rPr>
              <a:t>内容を明記ください。</a:t>
            </a:r>
            <a:r>
              <a:rPr kumimoji="0" lang="ja-JP" altLang="en-US" sz="1100" dirty="0">
                <a:solidFill>
                  <a:srgbClr val="000000"/>
                </a:solidFill>
                <a:latin typeface="+mn-ea"/>
              </a:rPr>
              <a:t>　　</a:t>
            </a:r>
            <a:endParaRPr kumimoji="0" lang="en-US" altLang="ja-JP" sz="1100" dirty="0" smtClean="0">
              <a:solidFill>
                <a:srgbClr val="000000"/>
              </a:solidFill>
              <a:latin typeface="+mn-ea"/>
            </a:endParaRPr>
          </a:p>
          <a:p>
            <a:pPr defTabSz="91463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100" dirty="0">
                <a:solidFill>
                  <a:srgbClr val="000000"/>
                </a:solidFill>
                <a:latin typeface="+mn-ea"/>
              </a:rPr>
              <a:t> </a:t>
            </a:r>
            <a:r>
              <a:rPr kumimoji="0" lang="en-US" altLang="ja-JP" sz="1100" dirty="0" smtClean="0">
                <a:solidFill>
                  <a:srgbClr val="000000"/>
                </a:solidFill>
                <a:latin typeface="+mn-ea"/>
              </a:rPr>
              <a:t>                </a:t>
            </a:r>
            <a:r>
              <a:rPr kumimoji="0" lang="ja-JP" altLang="ja-JP" sz="1100" dirty="0" smtClean="0">
                <a:solidFill>
                  <a:srgbClr val="000000"/>
                </a:solidFill>
                <a:latin typeface="+mn-ea"/>
              </a:rPr>
              <a:t>件名</a:t>
            </a:r>
            <a:r>
              <a:rPr kumimoji="0" lang="ja-JP" altLang="ja-JP" sz="1100" dirty="0">
                <a:solidFill>
                  <a:srgbClr val="000000"/>
                </a:solidFill>
                <a:latin typeface="+mn-ea"/>
              </a:rPr>
              <a:t>：</a:t>
            </a:r>
            <a:r>
              <a:rPr kumimoji="0" lang="ja-JP" altLang="ja-JP" sz="1100" dirty="0" smtClean="0">
                <a:solidFill>
                  <a:srgbClr val="000000"/>
                </a:solidFill>
                <a:latin typeface="+mn-ea"/>
              </a:rPr>
              <a:t>「</a:t>
            </a:r>
            <a:r>
              <a:rPr kumimoji="0" lang="ja-JP" altLang="en-US" sz="1100" dirty="0" smtClean="0">
                <a:solidFill>
                  <a:srgbClr val="000000"/>
                </a:solidFill>
                <a:latin typeface="+mn-ea"/>
              </a:rPr>
              <a:t>５</a:t>
            </a:r>
            <a:r>
              <a:rPr kumimoji="0" lang="ja-JP" altLang="ja-JP" sz="1100" dirty="0" smtClean="0">
                <a:solidFill>
                  <a:srgbClr val="000000"/>
                </a:solidFill>
                <a:latin typeface="+mn-ea"/>
              </a:rPr>
              <a:t>月</a:t>
            </a:r>
            <a:r>
              <a:rPr kumimoji="0" lang="ja-JP" altLang="ja-JP" sz="1100" dirty="0">
                <a:solidFill>
                  <a:srgbClr val="000000"/>
                </a:solidFill>
                <a:latin typeface="+mn-ea"/>
              </a:rPr>
              <a:t>紅茶レッスン」受講希望</a:t>
            </a:r>
            <a:r>
              <a:rPr kumimoji="0" lang="en-US" altLang="ja-JP" sz="1100" dirty="0">
                <a:solidFill>
                  <a:srgbClr val="000000"/>
                </a:solidFill>
                <a:latin typeface="+mn-ea"/>
              </a:rPr>
              <a:t>/</a:t>
            </a:r>
            <a:r>
              <a:rPr kumimoji="0" lang="ja-JP" altLang="ja-JP" sz="1100" dirty="0">
                <a:solidFill>
                  <a:srgbClr val="000000"/>
                </a:solidFill>
                <a:latin typeface="+mn-ea"/>
              </a:rPr>
              <a:t>お名前・ふりがな（フルネーム</a:t>
            </a:r>
            <a:r>
              <a:rPr kumimoji="0" lang="ja-JP" altLang="en-US" sz="1100" dirty="0">
                <a:solidFill>
                  <a:srgbClr val="000000"/>
                </a:solidFill>
                <a:latin typeface="+mn-ea"/>
              </a:rPr>
              <a:t>）</a:t>
            </a:r>
            <a:r>
              <a:rPr kumimoji="0" lang="en-US" altLang="ja-JP" sz="1100" dirty="0">
                <a:solidFill>
                  <a:srgbClr val="000000"/>
                </a:solidFill>
                <a:latin typeface="+mn-ea"/>
              </a:rPr>
              <a:t>/</a:t>
            </a:r>
            <a:r>
              <a:rPr kumimoji="0" lang="ja-JP" altLang="ja-JP" sz="1100" dirty="0">
                <a:solidFill>
                  <a:srgbClr val="000000"/>
                </a:solidFill>
                <a:latin typeface="+mn-ea"/>
              </a:rPr>
              <a:t>お電話番号</a:t>
            </a:r>
            <a:r>
              <a:rPr kumimoji="0" lang="en-US" altLang="ja-JP" sz="1100" dirty="0">
                <a:solidFill>
                  <a:srgbClr val="000000"/>
                </a:solidFill>
                <a:latin typeface="+mn-ea"/>
              </a:rPr>
              <a:t>/</a:t>
            </a:r>
            <a:r>
              <a:rPr kumimoji="0" lang="ja-JP" altLang="ja-JP" sz="1100" dirty="0">
                <a:solidFill>
                  <a:srgbClr val="000000"/>
                </a:solidFill>
                <a:latin typeface="+mn-ea"/>
              </a:rPr>
              <a:t>メールアドレ</a:t>
            </a:r>
            <a:r>
              <a:rPr kumimoji="0" lang="ja-JP" altLang="en-US" sz="1100" dirty="0">
                <a:solidFill>
                  <a:srgbClr val="000000"/>
                </a:solidFill>
                <a:latin typeface="+mn-ea"/>
              </a:rPr>
              <a:t>ス</a:t>
            </a:r>
            <a:endParaRPr lang="ja-JP" altLang="en-US" sz="1100" dirty="0">
              <a:latin typeface="+mn-ea"/>
            </a:endParaRPr>
          </a:p>
          <a:p>
            <a:r>
              <a:rPr lang="ja-JP" altLang="en-US" sz="1100" dirty="0"/>
              <a:t>備　　考　：  当日のレッスン内容等は「</a:t>
            </a:r>
            <a:r>
              <a:rPr lang="ja-JP" altLang="ja-JP" sz="1100" dirty="0"/>
              <a:t>ｎｉｃｏクッキー</a:t>
            </a:r>
            <a:r>
              <a:rPr lang="ja-JP" altLang="en-US" sz="1100" dirty="0"/>
              <a:t>」 </a:t>
            </a:r>
            <a:r>
              <a:rPr lang="en-US" altLang="ja-JP" sz="1100" dirty="0"/>
              <a:t>http://petit-plaisir.com</a:t>
            </a:r>
            <a:r>
              <a:rPr lang="ja-JP" altLang="ja-JP" sz="1100" dirty="0"/>
              <a:t> </a:t>
            </a:r>
            <a:r>
              <a:rPr lang="ja-JP" altLang="en-US" sz="1100" dirty="0"/>
              <a:t>　にてご案内されています。</a:t>
            </a:r>
          </a:p>
        </p:txBody>
      </p:sp>
      <p:pic>
        <p:nvPicPr>
          <p:cNvPr id="125" name="図 12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t="8524" r="8624" b="1246"/>
          <a:stretch/>
        </p:blipFill>
        <p:spPr>
          <a:xfrm>
            <a:off x="447592" y="13382409"/>
            <a:ext cx="1965595" cy="1470748"/>
          </a:xfrm>
          <a:prstGeom prst="rect">
            <a:avLst/>
          </a:prstGeom>
        </p:spPr>
      </p:pic>
      <p:sp>
        <p:nvSpPr>
          <p:cNvPr id="135" name="テキスト ボックス 134"/>
          <p:cNvSpPr txBox="1"/>
          <p:nvPr/>
        </p:nvSpPr>
        <p:spPr>
          <a:xfrm>
            <a:off x="447592" y="14801588"/>
            <a:ext cx="183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/>
              <a:t>※</a:t>
            </a:r>
            <a:r>
              <a:rPr kumimoji="1" lang="ja-JP" altLang="en-US" sz="900" dirty="0" smtClean="0"/>
              <a:t>写真はイメージです。マフィンは、</a:t>
            </a:r>
            <a:endParaRPr kumimoji="1" lang="en-US" altLang="ja-JP" sz="900" dirty="0" smtClean="0"/>
          </a:p>
          <a:p>
            <a:r>
              <a:rPr kumimoji="1" lang="ja-JP" altLang="en-US" sz="900" dirty="0" smtClean="0"/>
              <a:t>当日のスイーツとは異なります。</a:t>
            </a:r>
            <a:endParaRPr kumimoji="1" lang="ja-JP" altLang="en-US" sz="900" dirty="0"/>
          </a:p>
        </p:txBody>
      </p:sp>
      <p:sp>
        <p:nvSpPr>
          <p:cNvPr id="136" name="テキスト ボックス 84"/>
          <p:cNvSpPr txBox="1"/>
          <p:nvPr/>
        </p:nvSpPr>
        <p:spPr>
          <a:xfrm>
            <a:off x="105491" y="7685311"/>
            <a:ext cx="4871847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u="sng" dirty="0">
                <a:solidFill>
                  <a:srgbClr val="FF0000"/>
                </a:solidFill>
              </a:rPr>
              <a:t>「ワンコイン！カイロプラテック骨盤矯正 体験施術会」のご案内</a:t>
            </a:r>
          </a:p>
        </p:txBody>
      </p:sp>
      <p:sp>
        <p:nvSpPr>
          <p:cNvPr id="137" name="角丸四角形 136"/>
          <p:cNvSpPr/>
          <p:nvPr/>
        </p:nvSpPr>
        <p:spPr>
          <a:xfrm>
            <a:off x="291225" y="8035208"/>
            <a:ext cx="8348120" cy="73078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38" name="テキスト ボックス 5"/>
          <p:cNvSpPr txBox="1"/>
          <p:nvPr/>
        </p:nvSpPr>
        <p:spPr>
          <a:xfrm>
            <a:off x="453363" y="8107247"/>
            <a:ext cx="8191581" cy="60016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健康も美容もきれいな姿勢から！！　ワンコインですのでお気軽にご来店ください。</a:t>
            </a:r>
            <a:endParaRPr lang="en-US" altLang="ja-JP" dirty="0"/>
          </a:p>
          <a:p>
            <a:r>
              <a:rPr lang="ja-JP" altLang="en-US" dirty="0"/>
              <a:t>日　　時　：　</a:t>
            </a:r>
            <a:r>
              <a:rPr lang="ja-JP" altLang="en-US" dirty="0" smtClean="0"/>
              <a:t>５月７日（日）１１：</a:t>
            </a:r>
            <a:r>
              <a:rPr lang="ja-JP" altLang="en-US" dirty="0"/>
              <a:t>００</a:t>
            </a:r>
            <a:r>
              <a:rPr lang="ja-JP" altLang="en-US" dirty="0" smtClean="0"/>
              <a:t>～１８：００</a:t>
            </a:r>
            <a:r>
              <a:rPr lang="ja-JP" altLang="en-US" dirty="0" smtClean="0">
                <a:solidFill>
                  <a:srgbClr val="FF0000"/>
                </a:solidFill>
              </a:rPr>
              <a:t>　　　　　　　　</a:t>
            </a:r>
            <a:r>
              <a:rPr lang="ja-JP" altLang="en-US" dirty="0" smtClean="0"/>
              <a:t>場</a:t>
            </a:r>
            <a:r>
              <a:rPr lang="ja-JP" altLang="en-US" dirty="0"/>
              <a:t>　　所　：　シェアひろば彩</a:t>
            </a:r>
            <a:r>
              <a:rPr lang="ja-JP" altLang="en-US" dirty="0" smtClean="0"/>
              <a:t>鳥舎</a:t>
            </a:r>
            <a:r>
              <a:rPr lang="en-US" altLang="ja-JP" dirty="0" smtClean="0"/>
              <a:t>                      </a:t>
            </a:r>
            <a:r>
              <a:rPr lang="ja-JP" altLang="en-US" dirty="0" smtClean="0"/>
              <a:t>料</a:t>
            </a:r>
            <a:r>
              <a:rPr lang="ja-JP" altLang="en-US" dirty="0"/>
              <a:t>　　金　：　５００円</a:t>
            </a:r>
            <a:endParaRPr lang="en-US" altLang="ja-JP" dirty="0"/>
          </a:p>
          <a:p>
            <a:pPr defTabSz="914657">
              <a:defRPr/>
            </a:pPr>
            <a:r>
              <a:rPr lang="ja-JP" altLang="en-US" dirty="0"/>
              <a:t>お申込み・お問い合わせは　</a:t>
            </a:r>
            <a:r>
              <a:rPr lang="ja-JP" altLang="ja-JP" b="1" dirty="0">
                <a:solidFill>
                  <a:srgbClr val="FF0000"/>
                </a:solidFill>
              </a:rPr>
              <a:t>カイロ＆ビューティーサロン　Ｃｌｏｖｅｒ　宮西様</a:t>
            </a:r>
            <a:r>
              <a:rPr lang="ja-JP" altLang="ja-JP" dirty="0"/>
              <a:t>　</a:t>
            </a:r>
            <a:r>
              <a:rPr lang="ja-JP" altLang="en-US" dirty="0"/>
              <a:t> </a:t>
            </a:r>
            <a:r>
              <a:rPr lang="ja-JP" altLang="ja-JP" b="1" dirty="0">
                <a:solidFill>
                  <a:srgbClr val="00B0F0"/>
                </a:solidFill>
              </a:rPr>
              <a:t>０８０－６３７２－２４７４</a:t>
            </a:r>
            <a:r>
              <a:rPr lang="ja-JP" altLang="en-US" b="1" dirty="0">
                <a:solidFill>
                  <a:srgbClr val="00B0F0"/>
                </a:solidFill>
              </a:rPr>
              <a:t>　</a:t>
            </a:r>
            <a:r>
              <a:rPr lang="ja-JP" altLang="ja-JP" dirty="0"/>
              <a:t>までお気軽にお問い合わせください。</a:t>
            </a:r>
            <a:endParaRPr lang="ja-JP" altLang="en-US" dirty="0"/>
          </a:p>
        </p:txBody>
      </p:sp>
      <p:pic>
        <p:nvPicPr>
          <p:cNvPr id="139" name="図 1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82095" y="7686571"/>
            <a:ext cx="1179703" cy="1451941"/>
          </a:xfrm>
          <a:prstGeom prst="rect">
            <a:avLst/>
          </a:prstGeom>
        </p:spPr>
      </p:pic>
      <p:pic>
        <p:nvPicPr>
          <p:cNvPr id="140" name="図 13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88228" y="9139429"/>
            <a:ext cx="1708811" cy="1081526"/>
          </a:xfrm>
          <a:prstGeom prst="rect">
            <a:avLst/>
          </a:prstGeom>
        </p:spPr>
      </p:pic>
      <p:sp>
        <p:nvSpPr>
          <p:cNvPr id="141" name="テキスト ボックス 9"/>
          <p:cNvSpPr txBox="1"/>
          <p:nvPr/>
        </p:nvSpPr>
        <p:spPr>
          <a:xfrm>
            <a:off x="2001019" y="8801965"/>
            <a:ext cx="3177473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u="sng" dirty="0">
                <a:solidFill>
                  <a:srgbClr val="FF0000"/>
                </a:solidFill>
              </a:rPr>
              <a:t>「カイロプラクターの体操教室」のご案内</a:t>
            </a:r>
          </a:p>
        </p:txBody>
      </p:sp>
      <p:sp>
        <p:nvSpPr>
          <p:cNvPr id="142" name="テキスト ボックス 81"/>
          <p:cNvSpPr txBox="1"/>
          <p:nvPr/>
        </p:nvSpPr>
        <p:spPr>
          <a:xfrm>
            <a:off x="2027875" y="9061403"/>
            <a:ext cx="5529039" cy="42575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ja-JP" altLang="en-US" dirty="0"/>
              <a:t>　カイロプラクターが、ゴムを使ったご自宅で簡単にできる体操を教えます。　</a:t>
            </a:r>
            <a:endParaRPr lang="en-US" altLang="ja-JP" dirty="0"/>
          </a:p>
          <a:p>
            <a:pPr>
              <a:lnSpc>
                <a:spcPts val="1300"/>
              </a:lnSpc>
            </a:pPr>
            <a:r>
              <a:rPr lang="ja-JP" altLang="en-US" dirty="0"/>
              <a:t>　初回は無料ですのでお気軽にご参加ください。</a:t>
            </a:r>
          </a:p>
        </p:txBody>
      </p:sp>
      <p:sp>
        <p:nvSpPr>
          <p:cNvPr id="143" name="角丸四角形 142"/>
          <p:cNvSpPr/>
          <p:nvPr/>
        </p:nvSpPr>
        <p:spPr>
          <a:xfrm>
            <a:off x="2076255" y="9502081"/>
            <a:ext cx="6333380" cy="7861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44" name="テキスト ボックス 143"/>
          <p:cNvSpPr txBox="1"/>
          <p:nvPr/>
        </p:nvSpPr>
        <p:spPr>
          <a:xfrm>
            <a:off x="2195541" y="9541835"/>
            <a:ext cx="7053376" cy="7643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日　　時　：　</a:t>
            </a:r>
            <a:r>
              <a:rPr lang="ja-JP" altLang="en-US" dirty="0" smtClean="0"/>
              <a:t>５月２６日（金）１３：００</a:t>
            </a:r>
            <a:r>
              <a:rPr lang="ja-JP" altLang="en-US" dirty="0"/>
              <a:t>～（１時間程度）　</a:t>
            </a:r>
            <a:r>
              <a:rPr lang="ja-JP" altLang="en-US" dirty="0" smtClean="0"/>
              <a:t>                 </a:t>
            </a:r>
            <a:r>
              <a:rPr lang="ja-JP" altLang="en-US" dirty="0"/>
              <a:t>　場　　所　：　シェアひろば彩鳥舎　　　　　　</a:t>
            </a:r>
            <a:endParaRPr lang="en-US" altLang="ja-JP" dirty="0"/>
          </a:p>
          <a:p>
            <a:r>
              <a:rPr lang="ja-JP" altLang="en-US" dirty="0"/>
              <a:t>料　　金　：　初回は無料　２回目より１回</a:t>
            </a:r>
            <a:r>
              <a:rPr lang="ja-JP" altLang="en-US" dirty="0" smtClean="0"/>
              <a:t>５００円</a:t>
            </a:r>
            <a:r>
              <a:rPr lang="en-US" altLang="ja-JP" dirty="0"/>
              <a:t> </a:t>
            </a:r>
            <a:r>
              <a:rPr lang="en-US" altLang="ja-JP" dirty="0" smtClean="0"/>
              <a:t>                            </a:t>
            </a:r>
            <a:r>
              <a:rPr lang="ja-JP" altLang="en-US" dirty="0" smtClean="0"/>
              <a:t>持 </a:t>
            </a:r>
            <a:r>
              <a:rPr lang="ja-JP" altLang="en-US" dirty="0"/>
              <a:t>ち 物　：　タオル等</a:t>
            </a:r>
            <a:endParaRPr lang="en-US" altLang="ja-JP" dirty="0"/>
          </a:p>
          <a:p>
            <a:pPr defTabSz="914712">
              <a:lnSpc>
                <a:spcPts val="1300"/>
              </a:lnSpc>
              <a:defRPr/>
            </a:pPr>
            <a:r>
              <a:rPr lang="ja-JP" altLang="ja-JP" dirty="0"/>
              <a:t>お申込み・お問い合わせは</a:t>
            </a:r>
            <a:r>
              <a:rPr lang="ja-JP" altLang="en-US" dirty="0"/>
              <a:t>　</a:t>
            </a:r>
            <a:r>
              <a:rPr lang="ja-JP" altLang="ja-JP" b="1" dirty="0">
                <a:solidFill>
                  <a:srgbClr val="FF0000"/>
                </a:solidFill>
              </a:rPr>
              <a:t>カイロ＆ビューティーサロン　Ｃｌｏｖｅｒ　宮西様</a:t>
            </a:r>
            <a:r>
              <a:rPr lang="ja-JP" altLang="en-US" b="1" dirty="0">
                <a:solidFill>
                  <a:srgbClr val="FF0000"/>
                </a:solidFill>
              </a:rPr>
              <a:t>　</a:t>
            </a:r>
            <a:endParaRPr lang="en-US" altLang="ja-JP" b="1" dirty="0">
              <a:solidFill>
                <a:srgbClr val="FF0000"/>
              </a:solidFill>
            </a:endParaRPr>
          </a:p>
          <a:p>
            <a:pPr defTabSz="914712">
              <a:lnSpc>
                <a:spcPts val="1300"/>
              </a:lnSpc>
              <a:defRPr/>
            </a:pPr>
            <a:r>
              <a:rPr lang="ja-JP" altLang="en-US" b="1" dirty="0">
                <a:solidFill>
                  <a:srgbClr val="00B0F0"/>
                </a:solidFill>
              </a:rPr>
              <a:t>　　　　　　　　　　　　　　　　　　</a:t>
            </a:r>
            <a:r>
              <a:rPr lang="ja-JP" altLang="ja-JP" b="1" dirty="0">
                <a:solidFill>
                  <a:srgbClr val="00B0F0"/>
                </a:solidFill>
              </a:rPr>
              <a:t>０８０－６３７２－２４７４</a:t>
            </a:r>
            <a:r>
              <a:rPr lang="ja-JP" altLang="en-US" b="1" dirty="0">
                <a:solidFill>
                  <a:srgbClr val="00B0F0"/>
                </a:solidFill>
              </a:rPr>
              <a:t>　</a:t>
            </a:r>
            <a:r>
              <a:rPr lang="ja-JP" altLang="ja-JP" dirty="0"/>
              <a:t>までお気軽にお問い合わせください</a:t>
            </a:r>
            <a:r>
              <a:rPr lang="ja-JP" altLang="ja-JP" sz="1200" dirty="0"/>
              <a:t>。</a:t>
            </a:r>
            <a:endParaRPr lang="ja-JP" altLang="en-US" sz="1200" dirty="0"/>
          </a:p>
        </p:txBody>
      </p:sp>
      <p:pic>
        <p:nvPicPr>
          <p:cNvPr id="145" name="図 14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0800000" flipV="1">
            <a:off x="275589" y="8931450"/>
            <a:ext cx="1725430" cy="1244831"/>
          </a:xfrm>
          <a:prstGeom prst="rect">
            <a:avLst/>
          </a:prstGeom>
        </p:spPr>
      </p:pic>
      <p:sp>
        <p:nvSpPr>
          <p:cNvPr id="146" name="テキスト ボックス 145"/>
          <p:cNvSpPr txBox="1"/>
          <p:nvPr/>
        </p:nvSpPr>
        <p:spPr>
          <a:xfrm>
            <a:off x="7734871" y="8772969"/>
            <a:ext cx="17508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 smtClean="0"/>
              <a:t>写真はカイロプラクティック</a:t>
            </a:r>
            <a:endParaRPr kumimoji="1" lang="en-US" altLang="ja-JP" sz="1100" dirty="0" smtClean="0"/>
          </a:p>
          <a:p>
            <a:r>
              <a:rPr kumimoji="1" lang="ja-JP" altLang="en-US" sz="1100" dirty="0" smtClean="0"/>
              <a:t>の施術のイメージです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32165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角丸四角形 58"/>
          <p:cNvSpPr/>
          <p:nvPr/>
        </p:nvSpPr>
        <p:spPr>
          <a:xfrm>
            <a:off x="184809" y="13248982"/>
            <a:ext cx="10348700" cy="177602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タイトル 4"/>
          <p:cNvSpPr txBox="1">
            <a:spLocks/>
          </p:cNvSpPr>
          <p:nvPr/>
        </p:nvSpPr>
        <p:spPr>
          <a:xfrm>
            <a:off x="725084" y="13308654"/>
            <a:ext cx="7193927" cy="546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69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42" i="1" dirty="0" smtClean="0"/>
              <a:t>香川のこだわり・おいしい・かわいい大集合</a:t>
            </a:r>
            <a:endParaRPr lang="ja-JP" altLang="en-US" sz="2842" i="1" dirty="0"/>
          </a:p>
        </p:txBody>
      </p:sp>
      <p:sp>
        <p:nvSpPr>
          <p:cNvPr id="56" name="正方形/長方形 55"/>
          <p:cNvSpPr/>
          <p:nvPr/>
        </p:nvSpPr>
        <p:spPr>
          <a:xfrm>
            <a:off x="187586" y="13598534"/>
            <a:ext cx="7877797" cy="1093313"/>
          </a:xfrm>
          <a:prstGeom prst="rect">
            <a:avLst/>
          </a:prstGeom>
          <a:noFill/>
        </p:spPr>
        <p:txBody>
          <a:bodyPr wrap="none" lIns="108267" tIns="54134" rIns="108267" bIns="54134">
            <a:spAutoFit/>
          </a:bodyPr>
          <a:lstStyle/>
          <a:p>
            <a:pPr algn="ctr"/>
            <a:r>
              <a:rPr lang="ja-JP" altLang="en-US" sz="6394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sym typeface="ＭＳ Ｐゴシック" panose="020B0600070205080204" pitchFamily="50" charset="-128"/>
              </a:rPr>
              <a:t>オレンジタウンマルシェ</a:t>
            </a:r>
            <a:endParaRPr lang="ja-JP" altLang="en-US" sz="6394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7" name="図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149" y="13236344"/>
            <a:ext cx="2356966" cy="147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サブタイトル 2"/>
          <p:cNvSpPr txBox="1">
            <a:spLocks/>
          </p:cNvSpPr>
          <p:nvPr/>
        </p:nvSpPr>
        <p:spPr>
          <a:xfrm>
            <a:off x="8188294" y="13377760"/>
            <a:ext cx="4980306" cy="1097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7302" indent="-267302" algn="l" defTabSz="1069208" rtl="0" eaLnBrk="1" latinLnBrk="0" hangingPunct="1">
              <a:lnSpc>
                <a:spcPct val="90000"/>
              </a:lnSpc>
              <a:spcBef>
                <a:spcPts val="1169"/>
              </a:spcBef>
              <a:buFont typeface="Arial" panose="020B0604020202020204" pitchFamily="34" charset="0"/>
              <a:buChar char="•"/>
              <a:defRPr kumimoji="1" sz="32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906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kumimoji="1"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36510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kumimoji="1"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1114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kumimoji="1"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05718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kumimoji="1"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40322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kumimoji="1"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926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kumimoji="1"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9530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kumimoji="1"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4134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kumimoji="1"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 smtClean="0">
                <a:solidFill>
                  <a:schemeClr val="bg1"/>
                </a:solidFill>
                <a:latin typeface="Comic Sans MS" panose="030F0702030302020204" pitchFamily="66" charset="0"/>
                <a:sym typeface="ＭＳ Ｐゴシック" panose="020B0600070205080204" pitchFamily="50" charset="-128"/>
              </a:rPr>
              <a:t>6</a:t>
            </a:r>
            <a:r>
              <a:rPr lang="ja-JP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sym typeface="ＭＳ Ｐゴシック" panose="020B0600070205080204" pitchFamily="50" charset="-128"/>
              </a:rPr>
              <a:t>月</a:t>
            </a:r>
            <a:r>
              <a:rPr lang="ja-JP" altLang="en-US" sz="2400" b="1" dirty="0">
                <a:solidFill>
                  <a:schemeClr val="bg1"/>
                </a:solidFill>
                <a:latin typeface="Comic Sans MS" panose="030F0702030302020204" pitchFamily="66" charset="0"/>
                <a:sym typeface="ＭＳ Ｐゴシック" panose="020B0600070205080204" pitchFamily="50" charset="-128"/>
              </a:rPr>
              <a:t>３</a:t>
            </a:r>
            <a:r>
              <a:rPr lang="ja-JP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sym typeface="ＭＳ Ｐゴシック" panose="020B0600070205080204" pitchFamily="50" charset="-128"/>
              </a:rPr>
              <a:t>日</a:t>
            </a:r>
            <a:r>
              <a:rPr lang="en-US" altLang="ja-JP" sz="2400" b="1" dirty="0" smtClean="0">
                <a:solidFill>
                  <a:srgbClr val="0070C0"/>
                </a:solidFill>
                <a:latin typeface="Comic Sans MS" panose="030F0702030302020204" pitchFamily="66" charset="0"/>
                <a:sym typeface="ＭＳ Ｐゴシック" panose="020B0600070205080204" pitchFamily="50" charset="-128"/>
              </a:rPr>
              <a:t>(sat)</a:t>
            </a:r>
          </a:p>
          <a:p>
            <a:r>
              <a:rPr lang="ja-JP" alt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sym typeface="ＭＳ Ｐゴシック" panose="020B0600070205080204" pitchFamily="50" charset="-128"/>
              </a:rPr>
              <a:t>　　 ４日</a:t>
            </a:r>
            <a:r>
              <a:rPr lang="en-US" altLang="ja-JP" sz="24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ＭＳ Ｐゴシック" panose="020B0600070205080204" pitchFamily="50" charset="-128"/>
              </a:rPr>
              <a:t>(sun)</a:t>
            </a:r>
            <a:endParaRPr lang="ja-JP" altLang="en-US" sz="2400" b="1" dirty="0">
              <a:solidFill>
                <a:srgbClr val="FF0000"/>
              </a:solidFill>
              <a:latin typeface="Comic Sans MS" panose="030F0702030302020204" pitchFamily="66" charset="0"/>
              <a:sym typeface="ＭＳ Ｐゴシック" panose="020B0600070205080204" pitchFamily="50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8432846" y="14135910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10:00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～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15:00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24628" y="14587988"/>
            <a:ext cx="7023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00" dirty="0" smtClean="0"/>
              <a:t>詳しくは「</a:t>
            </a:r>
            <a:r>
              <a:rPr kumimoji="1" lang="ja-JP" altLang="en-US" sz="1800" b="1" dirty="0" smtClean="0">
                <a:solidFill>
                  <a:srgbClr val="FF0000"/>
                </a:solidFill>
              </a:rPr>
              <a:t>オレンジタウン</a:t>
            </a:r>
            <a:r>
              <a:rPr kumimoji="1" lang="ja-JP" altLang="en-US" sz="1800" dirty="0" smtClean="0"/>
              <a:t>」ホームページで５月上旬より随時告知します。</a:t>
            </a:r>
            <a:endParaRPr kumimoji="1" lang="ja-JP" altLang="en-US" sz="1800" dirty="0"/>
          </a:p>
        </p:txBody>
      </p:sp>
      <p:sp>
        <p:nvSpPr>
          <p:cNvPr id="62" name="角丸四角形 61"/>
          <p:cNvSpPr/>
          <p:nvPr/>
        </p:nvSpPr>
        <p:spPr>
          <a:xfrm>
            <a:off x="311964" y="7952029"/>
            <a:ext cx="8203386" cy="1370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63" name="テキスト ボックス 5"/>
          <p:cNvSpPr txBox="1"/>
          <p:nvPr/>
        </p:nvSpPr>
        <p:spPr>
          <a:xfrm>
            <a:off x="378759" y="7974942"/>
            <a:ext cx="8484682" cy="129266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日　　時　：　５</a:t>
            </a:r>
            <a:r>
              <a:rPr lang="ja-JP" altLang="en-US" dirty="0" smtClean="0"/>
              <a:t>月第２</a:t>
            </a:r>
            <a:r>
              <a:rPr lang="ja-JP" altLang="en-US" dirty="0"/>
              <a:t>・第４火曜日　両日とも１０：００～</a:t>
            </a:r>
            <a:r>
              <a:rPr lang="ja-JP" altLang="en-US" dirty="0" smtClean="0"/>
              <a:t>１１：３０</a:t>
            </a:r>
            <a:r>
              <a:rPr lang="en-US" altLang="ja-JP" dirty="0"/>
              <a:t> </a:t>
            </a:r>
            <a:r>
              <a:rPr lang="en-US" altLang="ja-JP" dirty="0" smtClean="0"/>
              <a:t>                             </a:t>
            </a:r>
            <a:r>
              <a:rPr lang="ja-JP" altLang="en-US" dirty="0" smtClean="0"/>
              <a:t>場</a:t>
            </a:r>
            <a:r>
              <a:rPr lang="ja-JP" altLang="en-US" dirty="0"/>
              <a:t>　　所　：　シェアひろば彩鳥舎</a:t>
            </a:r>
            <a:endParaRPr lang="en-US" altLang="ja-JP" dirty="0"/>
          </a:p>
          <a:p>
            <a:r>
              <a:rPr lang="ja-JP" altLang="en-US" dirty="0"/>
              <a:t>参 加 料　：　初回は無料　２回目より１回１</a:t>
            </a:r>
            <a:r>
              <a:rPr lang="en-US" altLang="ja-JP" dirty="0"/>
              <a:t>,</a:t>
            </a:r>
            <a:r>
              <a:rPr lang="ja-JP" altLang="en-US" dirty="0"/>
              <a:t>２００円</a:t>
            </a:r>
            <a:endParaRPr lang="en-US" altLang="ja-JP" dirty="0"/>
          </a:p>
          <a:p>
            <a:r>
              <a:rPr lang="ja-JP" altLang="en-US" dirty="0"/>
              <a:t>内　　容　：　実用書道（ボールペン・筆</a:t>
            </a:r>
            <a:r>
              <a:rPr lang="ja-JP" altLang="en-US" dirty="0" smtClean="0"/>
              <a:t>ペン・毛筆</a:t>
            </a:r>
            <a:r>
              <a:rPr lang="ja-JP" altLang="en-US" dirty="0"/>
              <a:t>）　ペン・筆の持ち方から、自分の住所・氏名、平仮名・漢字の基本、</a:t>
            </a:r>
            <a:endParaRPr lang="en-US" altLang="ja-JP" dirty="0"/>
          </a:p>
          <a:p>
            <a:r>
              <a:rPr lang="ja-JP" altLang="en-US" dirty="0"/>
              <a:t>　　　　　　　　</a:t>
            </a:r>
            <a:r>
              <a:rPr lang="ja-JP" altLang="ja-JP" dirty="0"/>
              <a:t>行書文、慶弔の表書き、</a:t>
            </a:r>
            <a:r>
              <a:rPr lang="en-US" altLang="ja-JP" dirty="0"/>
              <a:t> </a:t>
            </a:r>
            <a:r>
              <a:rPr lang="ja-JP" altLang="ja-JP" dirty="0"/>
              <a:t>年賀状、手紙文、俳句、短歌、名文等の作品指導</a:t>
            </a:r>
            <a:endParaRPr lang="en-US" altLang="ja-JP" dirty="0"/>
          </a:p>
          <a:p>
            <a:r>
              <a:rPr lang="ja-JP" altLang="en-US" dirty="0"/>
              <a:t>持 ち 物　：　自分の学びたい用具（手本、用紙は用意します。）</a:t>
            </a:r>
            <a:endParaRPr lang="en-US" altLang="ja-JP" dirty="0"/>
          </a:p>
          <a:p>
            <a:pPr>
              <a:lnSpc>
                <a:spcPts val="1300"/>
              </a:lnSpc>
            </a:pPr>
            <a:r>
              <a:rPr lang="ja-JP" altLang="en-US" dirty="0">
                <a:solidFill>
                  <a:prstClr val="black"/>
                </a:solidFill>
              </a:rPr>
              <a:t>お申込み・お問い合わせは　ＯＲＡＮＧＥ　ＢＯＸ➿</a:t>
            </a:r>
            <a:r>
              <a:rPr lang="ja-JP" altLang="en-US" b="1" dirty="0">
                <a:solidFill>
                  <a:srgbClr val="00B0F0"/>
                </a:solidFill>
              </a:rPr>
              <a:t>０１２０－８４－７２８５　</a:t>
            </a:r>
            <a:r>
              <a:rPr lang="ja-JP" altLang="en-US" dirty="0">
                <a:solidFill>
                  <a:prstClr val="black"/>
                </a:solidFill>
              </a:rPr>
              <a:t>にお申込ください。　受付時間　９：００～１７：００（水曜日除く）</a:t>
            </a:r>
            <a:r>
              <a:rPr lang="ja-JP" altLang="en-US" dirty="0"/>
              <a:t>　</a:t>
            </a:r>
            <a:endParaRPr lang="en-US" altLang="ja-JP" dirty="0"/>
          </a:p>
          <a:p>
            <a:r>
              <a:rPr lang="ja-JP" altLang="en-US" dirty="0" smtClean="0"/>
              <a:t>備</a:t>
            </a:r>
            <a:r>
              <a:rPr lang="ja-JP" altLang="en-US" dirty="0"/>
              <a:t>　　考　：　当日飛び入りの参加も大歓迎です。お気軽にお越しください。　　　　　　　</a:t>
            </a:r>
            <a:r>
              <a:rPr lang="ja-JP" altLang="en-US" sz="1200" dirty="0"/>
              <a:t>　　　　　　　</a:t>
            </a:r>
            <a:endParaRPr lang="ja-JP" altLang="ja-JP" sz="1200" dirty="0"/>
          </a:p>
        </p:txBody>
      </p:sp>
      <p:sp>
        <p:nvSpPr>
          <p:cNvPr id="64" name="テキスト ボックス 84"/>
          <p:cNvSpPr txBox="1"/>
          <p:nvPr/>
        </p:nvSpPr>
        <p:spPr>
          <a:xfrm>
            <a:off x="184477" y="7187008"/>
            <a:ext cx="4214615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u="sng" dirty="0" smtClean="0">
                <a:solidFill>
                  <a:srgbClr val="FF0000"/>
                </a:solidFill>
              </a:rPr>
              <a:t>「</a:t>
            </a:r>
            <a:r>
              <a:rPr lang="ja-JP" altLang="en-US" sz="1400" b="1" u="sng" dirty="0">
                <a:solidFill>
                  <a:srgbClr val="FF0000"/>
                </a:solidFill>
              </a:rPr>
              <a:t>実用書道（ボールペン・筆ペン・毛筆）講座」のご案内</a:t>
            </a:r>
          </a:p>
        </p:txBody>
      </p:sp>
      <p:sp>
        <p:nvSpPr>
          <p:cNvPr id="65" name="正方形/長方形 64"/>
          <p:cNvSpPr/>
          <p:nvPr/>
        </p:nvSpPr>
        <p:spPr>
          <a:xfrm>
            <a:off x="458947" y="7473707"/>
            <a:ext cx="91023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オレンジタウン南部にお住いの小泉さん。大石隆子書法師範、文科省ペン字検定１級をお持ちで、長年カルチャー教室の講師をされてきました</a:t>
            </a:r>
            <a:r>
              <a:rPr lang="ja-JP" altLang="en-US" sz="1100" dirty="0" smtClean="0"/>
              <a:t>。</a:t>
            </a:r>
            <a:endParaRPr lang="en-US" altLang="ja-JP" sz="1100" dirty="0" smtClean="0"/>
          </a:p>
          <a:p>
            <a:r>
              <a:rPr lang="ja-JP" altLang="en-US" sz="1100" dirty="0" smtClean="0"/>
              <a:t>その</a:t>
            </a:r>
            <a:r>
              <a:rPr lang="ja-JP" altLang="en-US" sz="1100" dirty="0"/>
              <a:t>経験を活かして、皆さまと文字を書く楽しさを共有したいとの思いから、シェアひろば彩鳥舎</a:t>
            </a:r>
            <a:r>
              <a:rPr lang="ja-JP" altLang="en-US" sz="1100" dirty="0" smtClean="0"/>
              <a:t>のオープンとともに、講座</a:t>
            </a:r>
            <a:r>
              <a:rPr lang="ja-JP" altLang="en-US" sz="1100" dirty="0"/>
              <a:t>を開講されています。</a:t>
            </a:r>
            <a:endParaRPr lang="en-US" altLang="ja-JP" sz="1100" dirty="0"/>
          </a:p>
        </p:txBody>
      </p:sp>
      <p:pic>
        <p:nvPicPr>
          <p:cNvPr id="66" name="図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989" y="7333652"/>
            <a:ext cx="1058877" cy="1523641"/>
          </a:xfrm>
          <a:prstGeom prst="rect">
            <a:avLst/>
          </a:prstGeom>
        </p:spPr>
      </p:pic>
      <p:sp>
        <p:nvSpPr>
          <p:cNvPr id="67" name="テキスト ボックス 66"/>
          <p:cNvSpPr txBox="1"/>
          <p:nvPr/>
        </p:nvSpPr>
        <p:spPr>
          <a:xfrm>
            <a:off x="92047" y="213980"/>
            <a:ext cx="6802519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u="sng" dirty="0" smtClean="0">
                <a:solidFill>
                  <a:srgbClr val="FF0000"/>
                </a:solidFill>
              </a:rPr>
              <a:t>「</a:t>
            </a:r>
            <a:r>
              <a:rPr lang="ja-JP" altLang="en-US" sz="1400" b="1" u="sng" dirty="0">
                <a:solidFill>
                  <a:srgbClr val="FF0000"/>
                </a:solidFill>
              </a:rPr>
              <a:t>プリザーブドフラワー教室」のご案内</a:t>
            </a:r>
            <a:r>
              <a:rPr lang="ja-JP" altLang="en-US" sz="1400" dirty="0">
                <a:solidFill>
                  <a:sysClr val="windowText" lastClr="000000"/>
                </a:solidFill>
              </a:rPr>
              <a:t>　　　</a:t>
            </a:r>
            <a:endParaRPr lang="ja-JP" altLang="en-US" sz="1400" dirty="0">
              <a:solidFill>
                <a:srgbClr val="00B0F0"/>
              </a:solidFill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43891" y="508087"/>
            <a:ext cx="75707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1100" dirty="0">
                <a:latin typeface="+mn-ea"/>
              </a:rPr>
              <a:t>今月は</a:t>
            </a:r>
            <a:r>
              <a:rPr lang="ja-JP" altLang="en-US" sz="1100" dirty="0" smtClean="0">
                <a:latin typeface="+mn-ea"/>
              </a:rPr>
              <a:t>、</a:t>
            </a:r>
            <a:r>
              <a:rPr lang="ja-JP" altLang="ja-JP" sz="1100" kern="100" dirty="0">
                <a:latin typeface="+mn-ea"/>
                <a:cs typeface="Helvetica" panose="020B0604020202020204" pitchFamily="34" charset="0"/>
              </a:rPr>
              <a:t> 「あじさいリースづくり</a:t>
            </a:r>
            <a:r>
              <a:rPr lang="ja-JP" altLang="ja-JP" sz="1100" kern="100" dirty="0" smtClean="0">
                <a:latin typeface="+mn-ea"/>
                <a:cs typeface="Helvetica" panose="020B0604020202020204" pitchFamily="34" charset="0"/>
              </a:rPr>
              <a:t>」</a:t>
            </a:r>
            <a:r>
              <a:rPr lang="ja-JP" altLang="ja-JP" sz="1100" dirty="0" smtClean="0">
                <a:latin typeface="+mn-ea"/>
                <a:cs typeface="Helvetica" panose="020B0604020202020204" pitchFamily="34" charset="0"/>
              </a:rPr>
              <a:t>梅雨</a:t>
            </a:r>
            <a:r>
              <a:rPr lang="ja-JP" altLang="ja-JP" sz="1100" dirty="0">
                <a:latin typeface="+mn-ea"/>
                <a:cs typeface="Helvetica" panose="020B0604020202020204" pitchFamily="34" charset="0"/>
              </a:rPr>
              <a:t>にむけて爽やかなリースを作ります。</a:t>
            </a:r>
            <a:r>
              <a:rPr lang="ja-JP" altLang="en-US" sz="1100" dirty="0" smtClean="0">
                <a:latin typeface="+mn-ea"/>
              </a:rPr>
              <a:t>お気軽</a:t>
            </a:r>
            <a:r>
              <a:rPr lang="ja-JP" altLang="en-US" sz="1100" dirty="0">
                <a:latin typeface="+mn-ea"/>
              </a:rPr>
              <a:t>にご参加</a:t>
            </a:r>
            <a:r>
              <a:rPr lang="ja-JP" altLang="en-US" sz="1100" dirty="0" smtClean="0">
                <a:latin typeface="+mn-ea"/>
              </a:rPr>
              <a:t>ください</a:t>
            </a:r>
            <a:r>
              <a:rPr lang="ja-JP" altLang="en-US" sz="1100" dirty="0">
                <a:latin typeface="+mn-ea"/>
              </a:rPr>
              <a:t>。</a:t>
            </a:r>
            <a:endParaRPr lang="en-US" altLang="ja-JP" sz="1100" dirty="0">
              <a:latin typeface="+mn-ea"/>
            </a:endParaRPr>
          </a:p>
        </p:txBody>
      </p:sp>
      <p:sp>
        <p:nvSpPr>
          <p:cNvPr id="69" name="角丸四角形 68"/>
          <p:cNvSpPr/>
          <p:nvPr/>
        </p:nvSpPr>
        <p:spPr>
          <a:xfrm>
            <a:off x="289946" y="881996"/>
            <a:ext cx="5973511" cy="9969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E6C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70" name="テキスト ボックス 45"/>
          <p:cNvSpPr txBox="1"/>
          <p:nvPr/>
        </p:nvSpPr>
        <p:spPr>
          <a:xfrm>
            <a:off x="407624" y="915674"/>
            <a:ext cx="6657085" cy="101612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日　　時　：　</a:t>
            </a:r>
            <a:r>
              <a:rPr lang="ja-JP" altLang="en-US" dirty="0" smtClean="0"/>
              <a:t>５月２１日</a:t>
            </a:r>
            <a:r>
              <a:rPr lang="ja-JP" altLang="en-US" dirty="0"/>
              <a:t>（日</a:t>
            </a:r>
            <a:r>
              <a:rPr lang="ja-JP" altLang="en-US" dirty="0" smtClean="0"/>
              <a:t>）　午前の部　１０：００～</a:t>
            </a:r>
            <a:r>
              <a:rPr lang="ja-JP" altLang="en-US" dirty="0"/>
              <a:t>　</a:t>
            </a:r>
            <a:r>
              <a:rPr lang="ja-JP" altLang="en-US" dirty="0" smtClean="0"/>
              <a:t>　　午後の部　１４：００～</a:t>
            </a:r>
            <a:r>
              <a:rPr lang="ja-JP" altLang="en-US" dirty="0"/>
              <a:t>　</a:t>
            </a:r>
            <a:r>
              <a:rPr lang="ja-JP" altLang="en-US" dirty="0" smtClean="0"/>
              <a:t>　　　</a:t>
            </a:r>
            <a:endParaRPr lang="en-US" altLang="ja-JP" dirty="0" smtClean="0"/>
          </a:p>
          <a:p>
            <a:r>
              <a:rPr lang="ja-JP" altLang="en-US" dirty="0" smtClean="0"/>
              <a:t>場</a:t>
            </a:r>
            <a:r>
              <a:rPr lang="ja-JP" altLang="en-US" dirty="0"/>
              <a:t>　　所　：　シェアひろば彩鳥舎　　　　　　　　　　　　</a:t>
            </a:r>
            <a:endParaRPr lang="en-US" altLang="ja-JP" dirty="0"/>
          </a:p>
          <a:p>
            <a:r>
              <a:rPr lang="ja-JP" altLang="en-US" dirty="0"/>
              <a:t>参 加 費　：　３</a:t>
            </a:r>
            <a:r>
              <a:rPr lang="en-US" altLang="ja-JP" dirty="0"/>
              <a:t>,</a:t>
            </a:r>
            <a:r>
              <a:rPr lang="ja-JP" altLang="en-US" dirty="0" smtClean="0"/>
              <a:t>５００円</a:t>
            </a:r>
            <a:r>
              <a:rPr lang="ja-JP" altLang="en-US" dirty="0"/>
              <a:t>　</a:t>
            </a:r>
            <a:r>
              <a:rPr lang="ja-JP" altLang="en-US" dirty="0" smtClean="0"/>
              <a:t>　　　　　　　　　　　　　　　　　　</a:t>
            </a:r>
            <a:endParaRPr lang="en-US" altLang="ja-JP" dirty="0" smtClean="0"/>
          </a:p>
          <a:p>
            <a:r>
              <a:rPr lang="ja-JP" altLang="en-US" dirty="0" smtClean="0"/>
              <a:t>メニュー</a:t>
            </a:r>
            <a:r>
              <a:rPr lang="ja-JP" altLang="en-US" dirty="0"/>
              <a:t>　：　</a:t>
            </a:r>
            <a:r>
              <a:rPr lang="ja-JP" altLang="en-US" dirty="0" smtClean="0"/>
              <a:t>あじさいリース作り</a:t>
            </a:r>
            <a:endParaRPr lang="en-US" altLang="ja-JP" dirty="0" smtClean="0"/>
          </a:p>
          <a:p>
            <a:r>
              <a:rPr lang="ja-JP" altLang="en-US" dirty="0" smtClean="0"/>
              <a:t>お申込み・お問い合わせ</a:t>
            </a:r>
            <a:r>
              <a:rPr lang="ja-JP" altLang="en-US" dirty="0"/>
              <a:t>は　</a:t>
            </a:r>
            <a:r>
              <a:rPr lang="ja-JP" altLang="en-US" b="1" dirty="0">
                <a:solidFill>
                  <a:srgbClr val="FF0000"/>
                </a:solidFill>
              </a:rPr>
              <a:t>Ｊ　Ｒｏｓｅ　横山様</a:t>
            </a:r>
            <a:r>
              <a:rPr lang="ja-JP" altLang="en-US" dirty="0"/>
              <a:t>　　</a:t>
            </a:r>
            <a:r>
              <a:rPr lang="ja-JP" altLang="en-US" b="1" dirty="0">
                <a:solidFill>
                  <a:srgbClr val="0070C0"/>
                </a:solidFill>
              </a:rPr>
              <a:t>０９０－７７８０－０６０７</a:t>
            </a:r>
            <a:r>
              <a:rPr lang="ja-JP" altLang="en-US" dirty="0"/>
              <a:t>まで　</a:t>
            </a:r>
            <a:endParaRPr lang="en-US" altLang="ja-JP" dirty="0"/>
          </a:p>
        </p:txBody>
      </p:sp>
      <p:pic>
        <p:nvPicPr>
          <p:cNvPr id="71" name="図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909" y="7771877"/>
            <a:ext cx="894003" cy="1539378"/>
          </a:xfrm>
          <a:prstGeom prst="rect">
            <a:avLst/>
          </a:prstGeom>
        </p:spPr>
      </p:pic>
      <p:sp>
        <p:nvSpPr>
          <p:cNvPr id="72" name="正方形/長方形 71"/>
          <p:cNvSpPr/>
          <p:nvPr/>
        </p:nvSpPr>
        <p:spPr>
          <a:xfrm>
            <a:off x="388729" y="9486899"/>
            <a:ext cx="9718271" cy="218572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正方形/長方形 72"/>
          <p:cNvSpPr/>
          <p:nvPr/>
        </p:nvSpPr>
        <p:spPr>
          <a:xfrm>
            <a:off x="667493" y="9801343"/>
            <a:ext cx="43288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「</a:t>
            </a:r>
            <a:r>
              <a:rPr lang="en-US" altLang="ja-JP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1</a:t>
            </a:r>
            <a:r>
              <a:rPr lang="en-US" altLang="ja-JP" sz="1400" b="1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)</a:t>
            </a:r>
            <a:r>
              <a:rPr lang="ja-JP" altLang="ja-JP" sz="1400" b="1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中高年者向け・フォークギター入門</a:t>
            </a:r>
            <a:r>
              <a:rPr lang="ja-JP" altLang="ja-JP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教室</a:t>
            </a:r>
            <a:r>
              <a:rPr lang="ja-JP" altLang="en-US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」</a:t>
            </a:r>
            <a:r>
              <a:rPr lang="ja-JP" altLang="ja-JP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 </a:t>
            </a:r>
            <a:endParaRPr lang="en-US" altLang="ja-JP" sz="1400" b="1" kern="100" dirty="0" smtClean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100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</a:t>
            </a:r>
            <a:r>
              <a:rPr lang="ja-JP" altLang="en-US" sz="1100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　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日　時：毎週水曜日　１９</a:t>
            </a:r>
            <a:r>
              <a:rPr lang="en-US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: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３０～２１</a:t>
            </a:r>
            <a:r>
              <a:rPr lang="en-US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: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００</a:t>
            </a:r>
            <a:endParaRPr lang="en-US" altLang="ja-JP" sz="1100" kern="100" dirty="0" smtClean="0"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100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</a:t>
            </a:r>
            <a:r>
              <a:rPr lang="ja-JP" altLang="en-US" sz="1100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　</a:t>
            </a:r>
            <a:r>
              <a:rPr lang="ja-JP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受講料：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４，８００</a:t>
            </a:r>
            <a:r>
              <a:rPr lang="ja-JP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円</a:t>
            </a:r>
            <a:r>
              <a:rPr lang="ja-JP" altLang="ja-JP" sz="1100" kern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／月</a:t>
            </a:r>
          </a:p>
          <a:p>
            <a:pPr>
              <a:spcAft>
                <a:spcPts val="0"/>
              </a:spcAft>
            </a:pPr>
            <a:r>
              <a:rPr lang="ja-JP" altLang="en-US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「</a:t>
            </a:r>
            <a:r>
              <a:rPr lang="en-US" altLang="ja-JP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2</a:t>
            </a:r>
            <a:r>
              <a:rPr lang="en-US" altLang="ja-JP" sz="1400" b="1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)</a:t>
            </a:r>
            <a:r>
              <a:rPr lang="ja-JP" altLang="ja-JP" sz="1400" b="1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中高年者向け・ウクレレ入門</a:t>
            </a:r>
            <a:r>
              <a:rPr lang="ja-JP" altLang="ja-JP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教室</a:t>
            </a:r>
            <a:r>
              <a:rPr lang="ja-JP" altLang="en-US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」</a:t>
            </a:r>
            <a:r>
              <a:rPr lang="ja-JP" altLang="ja-JP" sz="1400" b="1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 </a:t>
            </a:r>
            <a:endParaRPr lang="en-US" altLang="ja-JP" sz="1400" b="1" kern="100" dirty="0" smtClean="0"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100" kern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　日　時：毎週水曜日　１８</a:t>
            </a:r>
            <a:r>
              <a:rPr lang="en-US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: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００～１９</a:t>
            </a:r>
            <a:r>
              <a:rPr lang="en-US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: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００</a:t>
            </a:r>
            <a:endParaRPr lang="en-US" altLang="ja-JP" sz="1100" kern="100" dirty="0" smtClean="0"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100" kern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　</a:t>
            </a:r>
            <a:r>
              <a:rPr lang="ja-JP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受講料：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４，８００円</a:t>
            </a:r>
            <a:r>
              <a:rPr lang="ja-JP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／月</a:t>
            </a:r>
            <a:endParaRPr lang="en-US" altLang="ja-JP" sz="1100" kern="100" dirty="0" smtClean="0"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「</a:t>
            </a:r>
            <a:r>
              <a:rPr lang="en-US" altLang="ja-JP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3)50</a:t>
            </a:r>
            <a:r>
              <a:rPr lang="ja-JP" altLang="ja-JP" sz="1400" b="1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歳以上の女性限定・ヴォーカルバンド</a:t>
            </a:r>
            <a:r>
              <a:rPr lang="ja-JP" altLang="ja-JP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教室</a:t>
            </a:r>
            <a:r>
              <a:rPr lang="ja-JP" altLang="en-US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」</a:t>
            </a:r>
            <a:endParaRPr lang="en-US" altLang="ja-JP" sz="1400" b="1" kern="100" dirty="0" smtClean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100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</a:t>
            </a:r>
            <a:r>
              <a:rPr lang="ja-JP" altLang="en-US" sz="1100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　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日　時：毎週水曜日　１５</a:t>
            </a:r>
            <a:r>
              <a:rPr lang="en-US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: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００～１６</a:t>
            </a:r>
            <a:r>
              <a:rPr lang="en-US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: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３０</a:t>
            </a:r>
            <a:endParaRPr lang="en-US" altLang="ja-JP" sz="1100" kern="100" dirty="0" smtClean="0"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100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</a:t>
            </a:r>
            <a:r>
              <a:rPr lang="ja-JP" altLang="en-US" sz="1100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　</a:t>
            </a:r>
            <a:r>
              <a:rPr lang="ja-JP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受講料：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４，８００</a:t>
            </a:r>
            <a:r>
              <a:rPr lang="ja-JP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円／月</a:t>
            </a:r>
            <a:endParaRPr lang="ja-JP" altLang="ja-JP" sz="1100" kern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5390732" y="9573816"/>
            <a:ext cx="40378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「</a:t>
            </a:r>
            <a:r>
              <a:rPr lang="en-US" altLang="ja-JP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4</a:t>
            </a:r>
            <a:r>
              <a:rPr lang="en-US" altLang="ja-JP" sz="1400" b="1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)</a:t>
            </a:r>
            <a:r>
              <a:rPr lang="ja-JP" altLang="ja-JP" sz="1400" b="1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中高年者対象・歌声コーラス</a:t>
            </a:r>
            <a:r>
              <a:rPr lang="ja-JP" altLang="ja-JP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教室</a:t>
            </a:r>
            <a:r>
              <a:rPr lang="ja-JP" altLang="en-US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」</a:t>
            </a:r>
            <a:endParaRPr lang="en-US" altLang="ja-JP" sz="1400" b="1" kern="100" dirty="0" smtClean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100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</a:t>
            </a:r>
            <a:r>
              <a:rPr lang="ja-JP" altLang="en-US" sz="1100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　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日　時：毎週水曜日　１３</a:t>
            </a:r>
            <a:r>
              <a:rPr lang="en-US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: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００～１４</a:t>
            </a:r>
            <a:r>
              <a:rPr lang="en-US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: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３０</a:t>
            </a:r>
            <a:endParaRPr lang="en-US" altLang="ja-JP" sz="1100" kern="100" dirty="0" smtClean="0"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　　</a:t>
            </a:r>
            <a:r>
              <a:rPr lang="ja-JP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受講料：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４，０００</a:t>
            </a:r>
            <a:r>
              <a:rPr lang="ja-JP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円</a:t>
            </a:r>
            <a:r>
              <a:rPr lang="ja-JP" altLang="ja-JP" sz="1100" kern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／</a:t>
            </a:r>
            <a:r>
              <a:rPr lang="ja-JP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月</a:t>
            </a:r>
            <a:endParaRPr lang="ja-JP" altLang="ja-JP" sz="1100" kern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「</a:t>
            </a:r>
            <a:r>
              <a:rPr lang="en-US" altLang="ja-JP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5</a:t>
            </a:r>
            <a:r>
              <a:rPr lang="en-US" altLang="ja-JP" sz="1400" b="1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)</a:t>
            </a:r>
            <a:r>
              <a:rPr lang="ja-JP" altLang="ja-JP" sz="1400" b="1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中学生・高校生対象</a:t>
            </a:r>
            <a:r>
              <a:rPr lang="ja-JP" altLang="ja-JP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・</a:t>
            </a:r>
            <a:endParaRPr lang="en-US" altLang="ja-JP" sz="1400" b="1" kern="100" dirty="0" smtClean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400" b="1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</a:t>
            </a:r>
            <a:r>
              <a:rPr lang="ja-JP" altLang="en-US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　　アコースティックギター</a:t>
            </a:r>
            <a:r>
              <a:rPr lang="ja-JP" altLang="ja-JP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入門教室</a:t>
            </a:r>
            <a:r>
              <a:rPr lang="ja-JP" altLang="en-US" sz="1400" b="1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」</a:t>
            </a:r>
            <a:endParaRPr lang="en-US" altLang="ja-JP" sz="1400" b="1" kern="100" dirty="0" smtClean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100" kern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</a:t>
            </a:r>
            <a:r>
              <a:rPr lang="ja-JP" altLang="en-US" sz="1100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　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日　時：毎週水曜日　１９</a:t>
            </a:r>
            <a:r>
              <a:rPr lang="en-US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: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３０～２１</a:t>
            </a:r>
            <a:r>
              <a:rPr lang="en-US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: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００</a:t>
            </a:r>
            <a:r>
              <a:rPr lang="ja-JP" altLang="ja-JP" sz="1100" kern="1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 </a:t>
            </a:r>
            <a:endParaRPr lang="en-US" altLang="ja-JP" sz="1100" kern="100" dirty="0" smtClean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　　</a:t>
            </a:r>
            <a:r>
              <a:rPr lang="ja-JP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受講料：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４，８００円</a:t>
            </a:r>
            <a:r>
              <a:rPr lang="ja-JP" altLang="ja-JP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／月</a:t>
            </a:r>
            <a:endParaRPr lang="en-US" altLang="ja-JP" sz="1100" kern="100" dirty="0" smtClean="0"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100" kern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場　　所：ふれあいログハウス</a:t>
            </a:r>
            <a:endParaRPr lang="en-US" altLang="ja-JP" sz="1100" kern="100" dirty="0" smtClean="0">
              <a:latin typeface="ＭＳ ゴシック" panose="020B0609070205080204" pitchFamily="49" charset="-128"/>
              <a:ea typeface="ＭＳ ゴシック" panose="020B0609070205080204" pitchFamily="49" charset="-128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ja-JP" altLang="en-US" sz="1100" kern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　</a:t>
            </a:r>
            <a:r>
              <a:rPr lang="ja-JP" altLang="en-US" sz="1100" kern="100" dirty="0" smtClean="0">
                <a:latin typeface="ＭＳ ゴシック" panose="020B0609070205080204" pitchFamily="49" charset="-128"/>
                <a:ea typeface="ＭＳ ゴシック" panose="020B0609070205080204" pitchFamily="49" charset="-128"/>
                <a:cs typeface="Courier New" panose="02070309020205020404" pitchFamily="49" charset="0"/>
              </a:rPr>
              <a:t>申込・問合せ先：</a:t>
            </a:r>
            <a:r>
              <a:rPr lang="ja-JP" altLang="ja-JP" sz="1100" dirty="0" smtClean="0"/>
              <a:t>有限</a:t>
            </a:r>
            <a:r>
              <a:rPr lang="ja-JP" altLang="ja-JP" sz="1100" dirty="0"/>
              <a:t>会社ピーシーサポート </a:t>
            </a:r>
            <a:r>
              <a:rPr lang="ja-JP" altLang="ja-JP" sz="1100" dirty="0" smtClean="0"/>
              <a:t> </a:t>
            </a:r>
            <a:r>
              <a:rPr lang="ja-JP" altLang="en-US" sz="1100" dirty="0" smtClean="0"/>
              <a:t>様</a:t>
            </a:r>
            <a:endParaRPr lang="ja-JP" altLang="ja-JP" sz="1100" dirty="0"/>
          </a:p>
          <a:p>
            <a:r>
              <a:rPr lang="en-US" altLang="ja-JP" sz="1100" dirty="0"/>
              <a:t> </a:t>
            </a:r>
            <a:r>
              <a:rPr lang="ja-JP" altLang="en-US" sz="1100" dirty="0" smtClean="0"/>
              <a:t>　　　　　　　　　　　　　　</a:t>
            </a:r>
            <a:r>
              <a:rPr lang="ja-JP" altLang="ja-JP" sz="1100" dirty="0" smtClean="0"/>
              <a:t>電話：</a:t>
            </a:r>
            <a:r>
              <a:rPr lang="ja-JP" altLang="en-US" sz="1100" b="1" dirty="0" smtClean="0">
                <a:solidFill>
                  <a:srgbClr val="00B0F0"/>
                </a:solidFill>
              </a:rPr>
              <a:t>０８７－８４０－３２１１</a:t>
            </a:r>
            <a:r>
              <a:rPr lang="en-US" altLang="ja-JP" sz="1100" dirty="0" smtClean="0"/>
              <a:t> </a:t>
            </a:r>
            <a:endParaRPr lang="ja-JP" altLang="ja-JP" sz="1100" dirty="0"/>
          </a:p>
          <a:p>
            <a:r>
              <a:rPr lang="ja-JP" altLang="en-US" sz="1100" dirty="0" smtClean="0"/>
              <a:t>　　　　　　　　　　　　　　　</a:t>
            </a:r>
            <a:r>
              <a:rPr lang="ja-JP" altLang="ja-JP" sz="1100" dirty="0" smtClean="0"/>
              <a:t>ＨＰ</a:t>
            </a:r>
            <a:r>
              <a:rPr lang="ja-JP" altLang="ja-JP" sz="1100" dirty="0"/>
              <a:t>：</a:t>
            </a:r>
            <a:r>
              <a:rPr lang="en-US" altLang="ja-JP" sz="1100" u="sng" dirty="0">
                <a:hlinkClick r:id="rId6"/>
              </a:rPr>
              <a:t>http://</a:t>
            </a:r>
            <a:r>
              <a:rPr lang="en-US" altLang="ja-JP" sz="1100" u="sng" dirty="0" smtClean="0">
                <a:hlinkClick r:id="rId6"/>
              </a:rPr>
              <a:t>www.smilekagawa.com</a:t>
            </a:r>
            <a:endParaRPr lang="ja-JP" altLang="ja-JP" sz="1100" dirty="0"/>
          </a:p>
        </p:txBody>
      </p:sp>
      <p:sp>
        <p:nvSpPr>
          <p:cNvPr id="75" name="正方形/長方形 74"/>
          <p:cNvSpPr/>
          <p:nvPr/>
        </p:nvSpPr>
        <p:spPr>
          <a:xfrm>
            <a:off x="417046" y="9471870"/>
            <a:ext cx="534352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400" b="1" u="sng" dirty="0" smtClean="0">
                <a:solidFill>
                  <a:srgbClr val="FF0000"/>
                </a:solidFill>
              </a:rPr>
              <a:t>「音楽教室」のご案内</a:t>
            </a:r>
            <a:endParaRPr lang="ja-JP" altLang="en-US" sz="1400" b="1" u="sng" dirty="0">
              <a:solidFill>
                <a:srgbClr val="FF0000"/>
              </a:solidFill>
            </a:endParaRPr>
          </a:p>
        </p:txBody>
      </p:sp>
      <p:pic>
        <p:nvPicPr>
          <p:cNvPr id="76" name="図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095" y="9503325"/>
            <a:ext cx="1081269" cy="709617"/>
          </a:xfrm>
          <a:prstGeom prst="rect">
            <a:avLst/>
          </a:prstGeom>
        </p:spPr>
      </p:pic>
      <p:pic>
        <p:nvPicPr>
          <p:cNvPr id="77" name="図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146" y="10924427"/>
            <a:ext cx="1054218" cy="734868"/>
          </a:xfrm>
          <a:prstGeom prst="rect">
            <a:avLst/>
          </a:prstGeom>
        </p:spPr>
      </p:pic>
      <p:pic>
        <p:nvPicPr>
          <p:cNvPr id="78" name="図 7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940" y="10210788"/>
            <a:ext cx="1061578" cy="704951"/>
          </a:xfrm>
          <a:prstGeom prst="rect">
            <a:avLst/>
          </a:prstGeom>
        </p:spPr>
      </p:pic>
      <p:sp>
        <p:nvSpPr>
          <p:cNvPr id="79" name="テキスト ボックス 78"/>
          <p:cNvSpPr txBox="1"/>
          <p:nvPr/>
        </p:nvSpPr>
        <p:spPr>
          <a:xfrm>
            <a:off x="2621785" y="9573120"/>
            <a:ext cx="2571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smtClean="0">
                <a:solidFill>
                  <a:srgbClr val="002060"/>
                </a:solidFill>
              </a:rPr>
              <a:t>※</a:t>
            </a:r>
            <a:r>
              <a:rPr kumimoji="1" lang="ja-JP" altLang="en-US" sz="1100" b="1" dirty="0" smtClean="0">
                <a:solidFill>
                  <a:srgbClr val="002060"/>
                </a:solidFill>
              </a:rPr>
              <a:t>２日前までにお申込みください</a:t>
            </a:r>
            <a:r>
              <a:rPr kumimoji="1" lang="ja-JP" altLang="en-US" sz="1100" dirty="0" smtClean="0">
                <a:solidFill>
                  <a:srgbClr val="002060"/>
                </a:solidFill>
              </a:rPr>
              <a:t>。</a:t>
            </a:r>
            <a:endParaRPr kumimoji="1" lang="ja-JP" altLang="en-US" sz="1100" dirty="0">
              <a:solidFill>
                <a:srgbClr val="002060"/>
              </a:solidFill>
            </a:endParaRPr>
          </a:p>
        </p:txBody>
      </p:sp>
      <p:pic>
        <p:nvPicPr>
          <p:cNvPr id="80" name="図 7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9149" y="1979307"/>
            <a:ext cx="1663476" cy="2270965"/>
          </a:xfrm>
          <a:prstGeom prst="rect">
            <a:avLst/>
          </a:prstGeom>
        </p:spPr>
      </p:pic>
      <p:sp>
        <p:nvSpPr>
          <p:cNvPr id="81" name="角丸四角形 80"/>
          <p:cNvSpPr/>
          <p:nvPr/>
        </p:nvSpPr>
        <p:spPr>
          <a:xfrm>
            <a:off x="306806" y="3025366"/>
            <a:ext cx="8126040" cy="10993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ja-JP" altLang="ja-JP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日 　時　　４月１６日（日）１３：００～１５：３０</a:t>
            </a:r>
          </a:p>
          <a:p>
            <a:pPr>
              <a:spcAft>
                <a:spcPts val="0"/>
              </a:spcAft>
            </a:pPr>
            <a:r>
              <a:rPr lang="ja-JP" altLang="ja-JP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場 　所　　シェアひろば彩鳥舎</a:t>
            </a:r>
          </a:p>
          <a:p>
            <a:pPr>
              <a:spcAft>
                <a:spcPts val="0"/>
              </a:spcAft>
            </a:pPr>
            <a:r>
              <a:rPr lang="ja-JP" altLang="ja-JP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参加料　　３</a:t>
            </a:r>
            <a:r>
              <a:rPr lang="en-US" altLang="ja-JP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,</a:t>
            </a:r>
            <a:r>
              <a:rPr lang="ja-JP" altLang="ja-JP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５００円（紅茶＆プチ・スイーツ付）</a:t>
            </a:r>
          </a:p>
          <a:p>
            <a:pPr>
              <a:spcAft>
                <a:spcPts val="0"/>
              </a:spcAft>
            </a:pPr>
            <a:r>
              <a:rPr lang="en-US" altLang="ja-JP" sz="9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 </a:t>
            </a:r>
            <a:endParaRPr lang="ja-JP" altLang="ja-JP" dirty="0">
              <a:latin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>
              <a:spcAft>
                <a:spcPts val="0"/>
              </a:spcAft>
            </a:pPr>
            <a:r>
              <a:rPr lang="ja-JP" altLang="ja-JP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詳細は　</a:t>
            </a:r>
            <a:endParaRPr lang="ja-JP" altLang="en-US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417046" y="3005449"/>
            <a:ext cx="7992473" cy="1105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日 　時　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：</a:t>
            </a:r>
            <a:r>
              <a:rPr lang="ja-JP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　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５</a:t>
            </a:r>
            <a:r>
              <a:rPr lang="ja-JP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月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２１</a:t>
            </a:r>
            <a:r>
              <a:rPr lang="ja-JP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日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（日）１１：００</a:t>
            </a:r>
            <a:r>
              <a:rPr lang="ja-JP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～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１３：３０（終了予定）</a:t>
            </a:r>
            <a:endParaRPr lang="en-US" altLang="ja-JP" sz="1100" dirty="0" smtClean="0">
              <a:latin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>
              <a:spcAft>
                <a:spcPts val="0"/>
              </a:spcAft>
            </a:pPr>
            <a:r>
              <a:rPr lang="ja-JP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場 </a:t>
            </a:r>
            <a:r>
              <a:rPr lang="ja-JP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　所　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：</a:t>
            </a:r>
            <a:r>
              <a:rPr lang="ja-JP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　</a:t>
            </a:r>
            <a:r>
              <a:rPr lang="ja-JP" altLang="en-US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パン・パスタ・和菓子教室フォーシーズン～</a:t>
            </a:r>
            <a:r>
              <a:rPr lang="ja-JP" altLang="en-US" sz="1100" dirty="0" err="1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ぱん</a:t>
            </a:r>
            <a:r>
              <a:rPr lang="ja-JP" altLang="en-US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日和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～　</a:t>
            </a:r>
            <a:r>
              <a:rPr lang="en-US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※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オレンジタウン内</a:t>
            </a:r>
            <a:r>
              <a:rPr lang="ja-JP" altLang="en-US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自宅キッチン（詳しくは申込時にお聞き下さい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）</a:t>
            </a:r>
            <a:r>
              <a:rPr lang="ja-JP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参加料</a:t>
            </a:r>
            <a:r>
              <a:rPr lang="ja-JP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　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：</a:t>
            </a:r>
            <a:r>
              <a:rPr lang="ja-JP" altLang="ja-JP" sz="1100" dirty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　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２，８００円</a:t>
            </a:r>
            <a:r>
              <a:rPr lang="ja-JP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（</a:t>
            </a: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当日現金払い。</a:t>
            </a:r>
            <a:r>
              <a:rPr lang="ja-JP" altLang="ja-JP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）</a:t>
            </a:r>
            <a:endParaRPr lang="en-US" altLang="ja-JP" sz="1100" dirty="0" smtClean="0">
              <a:latin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>
              <a:spcAft>
                <a:spcPts val="0"/>
              </a:spcAft>
            </a:pPr>
            <a:r>
              <a:rPr lang="ja-JP" altLang="en-US" sz="1100" dirty="0" smtClean="0">
                <a:latin typeface="ＭＳ Ｐゴシック" panose="020B0600070205080204" pitchFamily="50" charset="-128"/>
                <a:cs typeface="ＭＳ Ｐゴシック" panose="020B0600070205080204" pitchFamily="50" charset="-128"/>
              </a:rPr>
              <a:t>持ち物　：　</a:t>
            </a:r>
            <a:r>
              <a:rPr lang="ja-JP" altLang="en-US" sz="1100" dirty="0" smtClean="0">
                <a:cs typeface="ＭＳ Ｐゴシック" panose="020B0600070205080204" pitchFamily="50" charset="-128"/>
              </a:rPr>
              <a:t>エプロン、ハンドタオル、スリッパ、筆記用具、参加料</a:t>
            </a:r>
            <a:endParaRPr lang="en-US" altLang="ja-JP" sz="1100" dirty="0" smtClean="0">
              <a:cs typeface="ＭＳ Ｐゴシック" panose="020B0600070205080204" pitchFamily="50" charset="-128"/>
            </a:endParaRPr>
          </a:p>
          <a:p>
            <a:pPr>
              <a:lnSpc>
                <a:spcPts val="1300"/>
              </a:lnSpc>
            </a:pPr>
            <a:r>
              <a:rPr lang="ja-JP" altLang="en-US" sz="1100" dirty="0">
                <a:solidFill>
                  <a:prstClr val="black"/>
                </a:solidFill>
              </a:rPr>
              <a:t>お申込み・お問い合わせは　ＯＲＡＮＧＥ　ＢＯＸ➿</a:t>
            </a:r>
            <a:r>
              <a:rPr lang="ja-JP" altLang="en-US" sz="1100" b="1" dirty="0">
                <a:solidFill>
                  <a:srgbClr val="00B0F0"/>
                </a:solidFill>
              </a:rPr>
              <a:t>０１２０－８４－７２８５　</a:t>
            </a:r>
            <a:r>
              <a:rPr lang="ja-JP" altLang="en-US" sz="1100" dirty="0" smtClean="0">
                <a:solidFill>
                  <a:prstClr val="black"/>
                </a:solidFill>
              </a:rPr>
              <a:t>に</a:t>
            </a:r>
            <a:r>
              <a:rPr lang="ja-JP" altLang="en-US" sz="1100" dirty="0">
                <a:solidFill>
                  <a:prstClr val="black"/>
                </a:solidFill>
              </a:rPr>
              <a:t>お申込ください。　受付時間　９：００～１７：００（水曜日除く）</a:t>
            </a:r>
            <a:r>
              <a:rPr lang="ja-JP" altLang="en-US" sz="1100" dirty="0"/>
              <a:t>　</a:t>
            </a:r>
            <a:endParaRPr lang="en-US" altLang="ja-JP" sz="1100" dirty="0" smtClean="0"/>
          </a:p>
          <a:p>
            <a:r>
              <a:rPr lang="ja-JP" altLang="en-US" sz="1100" b="1" dirty="0" smtClean="0">
                <a:solidFill>
                  <a:schemeClr val="accent1"/>
                </a:solidFill>
              </a:rPr>
              <a:t>　　　　　　　　　　　　　　　　　　</a:t>
            </a:r>
            <a:r>
              <a:rPr lang="ja-JP" altLang="en-US" sz="1100" dirty="0" smtClean="0"/>
              <a:t>定員は１２名です。</a:t>
            </a:r>
            <a:r>
              <a:rPr lang="ja-JP" altLang="en-US" sz="1100" b="1" dirty="0" smtClean="0">
                <a:solidFill>
                  <a:srgbClr val="FF0000"/>
                </a:solidFill>
              </a:rPr>
              <a:t>申込〆切は５月１８日（木）</a:t>
            </a:r>
            <a:r>
              <a:rPr lang="ja-JP" altLang="en-US" sz="1100" dirty="0" smtClean="0"/>
              <a:t>です。</a:t>
            </a:r>
            <a:endParaRPr lang="en-US" altLang="ja-JP" sz="1100" dirty="0"/>
          </a:p>
        </p:txBody>
      </p:sp>
      <p:sp>
        <p:nvSpPr>
          <p:cNvPr id="83" name="テキスト ボックス 13"/>
          <p:cNvSpPr txBox="1"/>
          <p:nvPr/>
        </p:nvSpPr>
        <p:spPr>
          <a:xfrm>
            <a:off x="96602" y="1987774"/>
            <a:ext cx="5470625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u="sng" dirty="0" smtClean="0">
                <a:solidFill>
                  <a:srgbClr val="FF0000"/>
                </a:solidFill>
              </a:rPr>
              <a:t>「カカオ豆からチョコ作り教室」の</a:t>
            </a:r>
            <a:r>
              <a:rPr lang="ja-JP" altLang="en-US" sz="1400" b="1" u="sng" dirty="0">
                <a:solidFill>
                  <a:srgbClr val="FF0000"/>
                </a:solidFill>
              </a:rPr>
              <a:t>ご案内</a:t>
            </a:r>
          </a:p>
        </p:txBody>
      </p:sp>
      <p:sp>
        <p:nvSpPr>
          <p:cNvPr id="84" name="テキスト ボックス 81"/>
          <p:cNvSpPr txBox="1"/>
          <p:nvPr/>
        </p:nvSpPr>
        <p:spPr>
          <a:xfrm>
            <a:off x="306806" y="2233059"/>
            <a:ext cx="8644795" cy="76944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ＦＭ香川パーソナリティーの柏原里砂さん。実は、ショコラティエでもいらっしゃいます。</a:t>
            </a:r>
            <a:endParaRPr lang="en-US" altLang="ja-JP" dirty="0" smtClean="0"/>
          </a:p>
          <a:p>
            <a:r>
              <a:rPr lang="ja-JP" altLang="en-US" dirty="0" smtClean="0"/>
              <a:t>ショコラティエ柏原さんをお招きしてのカカオ豆からチョコレート作り。楽しいお話を聞きながら、ご一緒に楽しく作りましょう。</a:t>
            </a:r>
            <a:endParaRPr lang="en-US" altLang="ja-JP" dirty="0" smtClean="0"/>
          </a:p>
          <a:p>
            <a:r>
              <a:rPr lang="ja-JP" altLang="en-US" dirty="0" smtClean="0"/>
              <a:t>当日は、チョコ作りに加えて、出来立てチョコソースをアイスと共にお楽しみいただきます。</a:t>
            </a:r>
            <a:endParaRPr lang="en-US" altLang="ja-JP" dirty="0" smtClean="0"/>
          </a:p>
          <a:p>
            <a:r>
              <a:rPr lang="ja-JP" altLang="en-US" dirty="0" smtClean="0"/>
              <a:t>そして、お茶タイムでは、香川さんのシフォンケーキもお楽しみいただけます。お作り頂いたチョコは、お持ち帰りできます。</a:t>
            </a:r>
            <a:endParaRPr lang="ja-JP" altLang="en-US" dirty="0"/>
          </a:p>
        </p:txBody>
      </p:sp>
      <p:pic>
        <p:nvPicPr>
          <p:cNvPr id="85" name="図 84"/>
          <p:cNvPicPr>
            <a:picLocks noChangeAspect="1"/>
          </p:cNvPicPr>
          <p:nvPr/>
        </p:nvPicPr>
        <p:blipFill rotWithShape="1">
          <a:blip r:embed="rId11"/>
          <a:srcRect t="7212"/>
          <a:stretch/>
        </p:blipFill>
        <p:spPr>
          <a:xfrm>
            <a:off x="6789396" y="141640"/>
            <a:ext cx="1643450" cy="2035372"/>
          </a:xfrm>
          <a:prstGeom prst="rect">
            <a:avLst/>
          </a:prstGeom>
        </p:spPr>
      </p:pic>
      <p:pic>
        <p:nvPicPr>
          <p:cNvPr id="86" name="図 8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781" y="4420476"/>
            <a:ext cx="1356119" cy="1252129"/>
          </a:xfrm>
          <a:prstGeom prst="rect">
            <a:avLst/>
          </a:prstGeom>
        </p:spPr>
      </p:pic>
      <p:pic>
        <p:nvPicPr>
          <p:cNvPr id="87" name="図 8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9229" r="-3116" b="5875"/>
          <a:stretch/>
        </p:blipFill>
        <p:spPr>
          <a:xfrm>
            <a:off x="8542174" y="5620884"/>
            <a:ext cx="1368815" cy="1512872"/>
          </a:xfrm>
          <a:prstGeom prst="rect">
            <a:avLst/>
          </a:prstGeom>
        </p:spPr>
      </p:pic>
      <p:sp>
        <p:nvSpPr>
          <p:cNvPr id="88" name="テキスト ボックス 86"/>
          <p:cNvSpPr txBox="1"/>
          <p:nvPr/>
        </p:nvSpPr>
        <p:spPr>
          <a:xfrm>
            <a:off x="184477" y="4188108"/>
            <a:ext cx="2908168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u="sng" dirty="0" smtClean="0">
                <a:solidFill>
                  <a:srgbClr val="FF0000"/>
                </a:solidFill>
              </a:rPr>
              <a:t>６月</a:t>
            </a:r>
            <a:r>
              <a:rPr lang="ja-JP" altLang="en-US" sz="1400" b="1" u="sng" dirty="0">
                <a:solidFill>
                  <a:srgbClr val="FF0000"/>
                </a:solidFill>
              </a:rPr>
              <a:t>の</a:t>
            </a:r>
            <a:r>
              <a:rPr lang="ja-JP" altLang="en-US" sz="1400" b="1" u="sng" dirty="0" smtClean="0">
                <a:solidFill>
                  <a:srgbClr val="FF0000"/>
                </a:solidFill>
              </a:rPr>
              <a:t>「ガーデニング教室」のご案内</a:t>
            </a:r>
            <a:endParaRPr lang="ja-JP" altLang="en-US" sz="1400" b="1" u="sng" dirty="0">
              <a:solidFill>
                <a:srgbClr val="FF0000"/>
              </a:solidFill>
            </a:endParaRPr>
          </a:p>
        </p:txBody>
      </p:sp>
      <p:sp>
        <p:nvSpPr>
          <p:cNvPr id="89" name="角丸四角形 88"/>
          <p:cNvSpPr/>
          <p:nvPr/>
        </p:nvSpPr>
        <p:spPr>
          <a:xfrm>
            <a:off x="2058120" y="4450360"/>
            <a:ext cx="8368579" cy="11362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90" name="テキスト ボックス 90"/>
          <p:cNvSpPr txBox="1"/>
          <p:nvPr/>
        </p:nvSpPr>
        <p:spPr>
          <a:xfrm>
            <a:off x="2119079" y="4495885"/>
            <a:ext cx="8193545" cy="11054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 日</a:t>
            </a:r>
            <a:r>
              <a:rPr lang="ja-JP" altLang="en-US" dirty="0"/>
              <a:t>　　時　：　</a:t>
            </a:r>
            <a:r>
              <a:rPr lang="ja-JP" altLang="en-US" dirty="0" smtClean="0"/>
              <a:t>６月２５日</a:t>
            </a:r>
            <a:r>
              <a:rPr lang="ja-JP" altLang="en-US" dirty="0"/>
              <a:t>（日）１０：３０～１２：００　　　　場　　所　：　ふれあい</a:t>
            </a:r>
            <a:r>
              <a:rPr lang="ja-JP" altLang="en-US" dirty="0" smtClean="0"/>
              <a:t>ログハウス　　　 </a:t>
            </a:r>
            <a:endParaRPr lang="en-US" altLang="ja-JP" dirty="0"/>
          </a:p>
          <a:p>
            <a:r>
              <a:rPr lang="ja-JP" altLang="en-US" dirty="0" smtClean="0"/>
              <a:t> 参 </a:t>
            </a:r>
            <a:r>
              <a:rPr lang="ja-JP" altLang="en-US" dirty="0"/>
              <a:t>加 費　：　３</a:t>
            </a:r>
            <a:r>
              <a:rPr lang="en-US" altLang="ja-JP" dirty="0"/>
              <a:t>,</a:t>
            </a:r>
            <a:r>
              <a:rPr lang="ja-JP" altLang="en-US" dirty="0"/>
              <a:t>５００円</a:t>
            </a:r>
            <a:endParaRPr lang="en-US" altLang="ja-JP" dirty="0"/>
          </a:p>
          <a:p>
            <a:r>
              <a:rPr lang="ja-JP" altLang="en-US" dirty="0" smtClean="0"/>
              <a:t> 持 </a:t>
            </a:r>
            <a:r>
              <a:rPr lang="ja-JP" altLang="en-US" dirty="0"/>
              <a:t>ち 物　：　</a:t>
            </a:r>
            <a:r>
              <a:rPr lang="ja-JP" altLang="en-US" dirty="0" smtClean="0"/>
              <a:t>手袋、ハサミ、スコップ　　　　　　　　　　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ja-JP" altLang="en-US" dirty="0" smtClean="0"/>
              <a:t>メニュー</a:t>
            </a:r>
            <a:r>
              <a:rPr lang="ja-JP" altLang="en-US" dirty="0"/>
              <a:t>　</a:t>
            </a:r>
            <a:r>
              <a:rPr lang="ja-JP" altLang="en-US" dirty="0" smtClean="0"/>
              <a:t>：　さわやかなリース作り</a:t>
            </a:r>
            <a:endParaRPr lang="en-US" altLang="ja-JP" dirty="0" smtClean="0"/>
          </a:p>
          <a:p>
            <a:pPr>
              <a:lnSpc>
                <a:spcPts val="1300"/>
              </a:lnSpc>
            </a:pPr>
            <a:r>
              <a:rPr lang="ja-JP" altLang="en-US" dirty="0">
                <a:solidFill>
                  <a:prstClr val="black"/>
                </a:solidFill>
              </a:rPr>
              <a:t>お申込み・お問い合わせは　ＯＲＡＮＧＥ　ＢＯＸ</a:t>
            </a:r>
            <a:r>
              <a:rPr lang="ja-JP" altLang="en-US" dirty="0" smtClean="0">
                <a:solidFill>
                  <a:prstClr val="black"/>
                </a:solidFill>
              </a:rPr>
              <a:t>➿</a:t>
            </a:r>
            <a:r>
              <a:rPr lang="ja-JP" altLang="en-US" b="1" dirty="0" smtClean="0">
                <a:solidFill>
                  <a:srgbClr val="00B0F0"/>
                </a:solidFill>
              </a:rPr>
              <a:t>０１２０－８４－７２８５　</a:t>
            </a:r>
            <a:r>
              <a:rPr lang="ja-JP" altLang="en-US" dirty="0" smtClean="0">
                <a:solidFill>
                  <a:prstClr val="black"/>
                </a:solidFill>
              </a:rPr>
              <a:t>にお申込ください。　受付時間　９：００～１７：００（水曜日除く）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r>
              <a:rPr lang="ja-JP" altLang="en-US" b="1" dirty="0" smtClean="0">
                <a:solidFill>
                  <a:schemeClr val="accent1"/>
                </a:solidFill>
              </a:rPr>
              <a:t>　　　　　　　　　　　　　　　　　　</a:t>
            </a:r>
            <a:r>
              <a:rPr lang="ja-JP" altLang="en-US" dirty="0" smtClean="0"/>
              <a:t> </a:t>
            </a:r>
            <a:r>
              <a:rPr lang="ja-JP" altLang="en-US" b="1" dirty="0" smtClean="0">
                <a:solidFill>
                  <a:srgbClr val="FF0000"/>
                </a:solidFill>
              </a:rPr>
              <a:t>申込〆切は５月３０日（火）</a:t>
            </a:r>
            <a:endParaRPr lang="en-US" altLang="ja-JP" dirty="0"/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1821403" y="5594771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 smtClean="0"/>
              <a:t>写真はイメージです</a:t>
            </a:r>
            <a:endParaRPr kumimoji="1" lang="ja-JP" altLang="en-US" sz="900" dirty="0"/>
          </a:p>
        </p:txBody>
      </p:sp>
      <p:sp>
        <p:nvSpPr>
          <p:cNvPr id="92" name="角丸四角形 91"/>
          <p:cNvSpPr/>
          <p:nvPr/>
        </p:nvSpPr>
        <p:spPr>
          <a:xfrm>
            <a:off x="322257" y="6113064"/>
            <a:ext cx="8087262" cy="109043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93" name="テキスト ボックス 90"/>
          <p:cNvSpPr txBox="1"/>
          <p:nvPr/>
        </p:nvSpPr>
        <p:spPr>
          <a:xfrm>
            <a:off x="458946" y="6088502"/>
            <a:ext cx="7973900" cy="11054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日　　時　：　</a:t>
            </a:r>
            <a:r>
              <a:rPr lang="ja-JP" altLang="en-US" dirty="0" smtClean="0"/>
              <a:t>６月２５日</a:t>
            </a:r>
            <a:r>
              <a:rPr lang="ja-JP" altLang="en-US" dirty="0"/>
              <a:t>（日</a:t>
            </a:r>
            <a:r>
              <a:rPr lang="ja-JP" altLang="en-US" dirty="0" smtClean="0"/>
              <a:t>）１３：</a:t>
            </a:r>
            <a:r>
              <a:rPr lang="ja-JP" altLang="en-US" dirty="0"/>
              <a:t>３０</a:t>
            </a:r>
            <a:r>
              <a:rPr lang="ja-JP" altLang="en-US" dirty="0" smtClean="0"/>
              <a:t>～１５：００</a:t>
            </a:r>
            <a:r>
              <a:rPr lang="ja-JP" altLang="en-US" dirty="0"/>
              <a:t>　　　　場　　所　：　シェアひろば彩鳥舎</a:t>
            </a:r>
            <a:endParaRPr lang="en-US" altLang="ja-JP" dirty="0"/>
          </a:p>
          <a:p>
            <a:r>
              <a:rPr lang="ja-JP" altLang="en-US" dirty="0" smtClean="0"/>
              <a:t>参 </a:t>
            </a:r>
            <a:r>
              <a:rPr lang="ja-JP" altLang="en-US" dirty="0"/>
              <a:t>加 費　：　</a:t>
            </a:r>
            <a:r>
              <a:rPr lang="ja-JP" altLang="en-US" dirty="0" smtClean="0"/>
              <a:t>８００円</a:t>
            </a:r>
            <a:endParaRPr lang="en-US" altLang="ja-JP" dirty="0"/>
          </a:p>
          <a:p>
            <a:r>
              <a:rPr lang="ja-JP" altLang="en-US" dirty="0" smtClean="0"/>
              <a:t>持 </a:t>
            </a:r>
            <a:r>
              <a:rPr lang="ja-JP" altLang="en-US" dirty="0"/>
              <a:t>ち 物　：　</a:t>
            </a:r>
            <a:r>
              <a:rPr lang="ja-JP" altLang="en-US" dirty="0">
                <a:cs typeface="ＭＳ Ｐゴシック" panose="020B0600070205080204" pitchFamily="50" charset="-128"/>
              </a:rPr>
              <a:t>エプロン、</a:t>
            </a:r>
            <a:r>
              <a:rPr lang="ja-JP" altLang="en-US" dirty="0" smtClean="0">
                <a:cs typeface="ＭＳ Ｐゴシック" panose="020B0600070205080204" pitchFamily="50" charset="-128"/>
              </a:rPr>
              <a:t>ハンドタオル、</a:t>
            </a:r>
            <a:r>
              <a:rPr lang="ja-JP" altLang="en-US" dirty="0">
                <a:cs typeface="ＭＳ Ｐゴシック" panose="020B0600070205080204" pitchFamily="50" charset="-128"/>
              </a:rPr>
              <a:t>筆記用具</a:t>
            </a:r>
            <a:r>
              <a:rPr lang="ja-JP" altLang="en-US" dirty="0" smtClean="0">
                <a:cs typeface="ＭＳ Ｐゴシック" panose="020B0600070205080204" pitchFamily="50" charset="-128"/>
              </a:rPr>
              <a:t>、持ち帰り用のタッパ</a:t>
            </a:r>
            <a:r>
              <a:rPr lang="en-US" altLang="ja-JP" dirty="0" smtClean="0">
                <a:cs typeface="ＭＳ Ｐゴシック" panose="020B0600070205080204" pitchFamily="50" charset="-128"/>
              </a:rPr>
              <a:t>―</a:t>
            </a:r>
            <a:r>
              <a:rPr lang="ja-JP" altLang="en-US" dirty="0" err="1" smtClean="0">
                <a:cs typeface="ＭＳ Ｐゴシック" panose="020B0600070205080204" pitchFamily="50" charset="-128"/>
              </a:rPr>
              <a:t>、</a:t>
            </a:r>
            <a:r>
              <a:rPr lang="ja-JP" altLang="en-US" dirty="0" smtClean="0">
                <a:cs typeface="ＭＳ Ｐゴシック" panose="020B0600070205080204" pitchFamily="50" charset="-128"/>
              </a:rPr>
              <a:t>参加料</a:t>
            </a:r>
            <a:r>
              <a:rPr lang="ja-JP" altLang="en-US" dirty="0" smtClean="0"/>
              <a:t>　　　　　　　　　　</a:t>
            </a:r>
            <a:endParaRPr lang="en-US" altLang="ja-JP" dirty="0" smtClean="0"/>
          </a:p>
          <a:p>
            <a:r>
              <a:rPr lang="ja-JP" altLang="en-US" dirty="0" smtClean="0"/>
              <a:t> メニュー</a:t>
            </a:r>
            <a:r>
              <a:rPr lang="ja-JP" altLang="en-US" dirty="0"/>
              <a:t>　</a:t>
            </a:r>
            <a:r>
              <a:rPr lang="ja-JP" altLang="en-US" dirty="0" smtClean="0"/>
              <a:t>：　こなし生地を作ってかわいいお花の</a:t>
            </a:r>
            <a:r>
              <a:rPr lang="ja-JP" altLang="en-US" dirty="0"/>
              <a:t>上生菓子づくり（定員は６名）</a:t>
            </a:r>
            <a:endParaRPr lang="en-US" altLang="ja-JP" dirty="0"/>
          </a:p>
          <a:p>
            <a:pPr>
              <a:lnSpc>
                <a:spcPts val="1300"/>
              </a:lnSpc>
            </a:pPr>
            <a:r>
              <a:rPr lang="ja-JP" altLang="en-US" dirty="0">
                <a:solidFill>
                  <a:prstClr val="black"/>
                </a:solidFill>
              </a:rPr>
              <a:t>お申込み・お問い合わせは　ＯＲＡＮＧＥ　ＢＯＸ➿</a:t>
            </a:r>
            <a:r>
              <a:rPr lang="ja-JP" altLang="en-US" b="1" dirty="0">
                <a:solidFill>
                  <a:srgbClr val="00B0F0"/>
                </a:solidFill>
              </a:rPr>
              <a:t>０１２０－８４－７２８５　</a:t>
            </a:r>
            <a:r>
              <a:rPr lang="ja-JP" altLang="en-US" dirty="0">
                <a:solidFill>
                  <a:prstClr val="black"/>
                </a:solidFill>
              </a:rPr>
              <a:t>にお申込ください。　受付時間　９：００～１７：００（水曜日除く）</a:t>
            </a:r>
            <a:r>
              <a:rPr lang="ja-JP" altLang="en-US" dirty="0"/>
              <a:t>　</a:t>
            </a:r>
            <a:endParaRPr lang="en-US" altLang="ja-JP" dirty="0"/>
          </a:p>
          <a:p>
            <a:r>
              <a:rPr lang="ja-JP" altLang="en-US" b="1" dirty="0">
                <a:solidFill>
                  <a:schemeClr val="accent1"/>
                </a:solidFill>
              </a:rPr>
              <a:t>　　　　　　　　　　　　　　　　　　</a:t>
            </a:r>
            <a:r>
              <a:rPr lang="ja-JP" altLang="en-US" b="1" dirty="0" smtClean="0">
                <a:solidFill>
                  <a:srgbClr val="FF0000"/>
                </a:solidFill>
              </a:rPr>
              <a:t>申込</a:t>
            </a:r>
            <a:r>
              <a:rPr lang="ja-JP" altLang="en-US" b="1" dirty="0">
                <a:solidFill>
                  <a:srgbClr val="FF0000"/>
                </a:solidFill>
              </a:rPr>
              <a:t>〆切</a:t>
            </a:r>
            <a:r>
              <a:rPr lang="ja-JP" altLang="en-US" b="1" dirty="0" smtClean="0">
                <a:solidFill>
                  <a:srgbClr val="FF0000"/>
                </a:solidFill>
              </a:rPr>
              <a:t>は</a:t>
            </a:r>
            <a:r>
              <a:rPr lang="ja-JP" altLang="en-US" b="1" dirty="0" smtClean="0">
                <a:solidFill>
                  <a:srgbClr val="FF0000"/>
                </a:solidFill>
              </a:rPr>
              <a:t>６月１０日（土）</a:t>
            </a:r>
            <a:endParaRPr lang="en-US" altLang="ja-JP" dirty="0"/>
          </a:p>
        </p:txBody>
      </p:sp>
      <p:sp>
        <p:nvSpPr>
          <p:cNvPr id="94" name="テキスト ボックス 86"/>
          <p:cNvSpPr txBox="1"/>
          <p:nvPr/>
        </p:nvSpPr>
        <p:spPr>
          <a:xfrm>
            <a:off x="184018" y="5765696"/>
            <a:ext cx="2803973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u="sng" dirty="0" smtClean="0">
                <a:solidFill>
                  <a:srgbClr val="FF0000"/>
                </a:solidFill>
              </a:rPr>
              <a:t>６月の「和菓子体験教室」のご案内</a:t>
            </a:r>
            <a:endParaRPr lang="ja-JP" altLang="en-US" sz="1400" b="1" u="sng" dirty="0">
              <a:solidFill>
                <a:srgbClr val="FF0000"/>
              </a:solidFill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9528729" y="7087276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 smtClean="0"/>
              <a:t>写真はイメージです</a:t>
            </a:r>
            <a:endParaRPr kumimoji="1" lang="ja-JP" altLang="en-US" sz="900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8409519" y="1720728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 smtClean="0"/>
              <a:t>写真はイメージです</a:t>
            </a:r>
            <a:endParaRPr kumimoji="1" lang="ja-JP" altLang="en-US" sz="900" dirty="0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9236091" y="4232078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 smtClean="0"/>
              <a:t>写真はイメージです</a:t>
            </a:r>
            <a:endParaRPr kumimoji="1" lang="ja-JP" altLang="en-US" sz="900" dirty="0"/>
          </a:p>
        </p:txBody>
      </p:sp>
      <p:pic>
        <p:nvPicPr>
          <p:cNvPr id="98" name="図 9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47" y="12265680"/>
            <a:ext cx="1661160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テキスト ボックス 3"/>
          <p:cNvSpPr txBox="1"/>
          <p:nvPr/>
        </p:nvSpPr>
        <p:spPr>
          <a:xfrm>
            <a:off x="2583863" y="12345899"/>
            <a:ext cx="6107046" cy="369570"/>
          </a:xfrm>
          <a:prstGeom prst="rect">
            <a:avLst/>
          </a:prstGeom>
          <a:noFill/>
        </p:spPr>
        <p:txBody>
          <a:bodyPr wrap="square" lIns="91477" tIns="45738" rIns="91477" bIns="45738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solidFill>
                  <a:srgbClr val="FF0000"/>
                </a:solidFill>
              </a:rPr>
              <a:t>今月のパンの移動販売日</a:t>
            </a:r>
            <a:r>
              <a:rPr lang="ja-JP" altLang="en-US" sz="1400" b="1" dirty="0" smtClean="0">
                <a:solidFill>
                  <a:srgbClr val="FF0000"/>
                </a:solidFill>
              </a:rPr>
              <a:t>は、</a:t>
            </a:r>
            <a:r>
              <a:rPr lang="ja-JP" altLang="en-US" sz="1400" b="1" u="sng" dirty="0" smtClean="0">
                <a:solidFill>
                  <a:srgbClr val="FF0000"/>
                </a:solidFill>
              </a:rPr>
              <a:t>５月１１日、２５日</a:t>
            </a:r>
            <a:r>
              <a:rPr lang="ja-JP" altLang="en-US" sz="1400" b="1" dirty="0">
                <a:solidFill>
                  <a:srgbClr val="FF0000"/>
                </a:solidFill>
              </a:rPr>
              <a:t>です。　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r>
              <a:rPr lang="ja-JP" altLang="en-US" sz="1200" b="1" dirty="0">
                <a:solidFill>
                  <a:srgbClr val="FF0000"/>
                </a:solidFill>
              </a:rPr>
              <a:t>　</a:t>
            </a:r>
            <a:r>
              <a:rPr lang="ja-JP" altLang="en-US" sz="1400" b="1" dirty="0">
                <a:solidFill>
                  <a:srgbClr val="FF0000"/>
                </a:solidFill>
              </a:rPr>
              <a:t>　　　　　　　　　　　</a:t>
            </a:r>
          </a:p>
        </p:txBody>
      </p:sp>
      <p:pic>
        <p:nvPicPr>
          <p:cNvPr id="100" name="図 9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2" y="12205130"/>
            <a:ext cx="386896" cy="377719"/>
          </a:xfrm>
          <a:prstGeom prst="rect">
            <a:avLst/>
          </a:prstGeom>
        </p:spPr>
      </p:pic>
      <p:sp>
        <p:nvSpPr>
          <p:cNvPr id="101" name="正方形/長方形 100"/>
          <p:cNvSpPr/>
          <p:nvPr/>
        </p:nvSpPr>
        <p:spPr>
          <a:xfrm>
            <a:off x="59330" y="12791877"/>
            <a:ext cx="6730066" cy="477044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indent="135923" algn="just">
              <a:lnSpc>
                <a:spcPts val="1500"/>
              </a:lnSpc>
              <a:tabLst>
                <a:tab pos="2700669" algn="ctr"/>
                <a:tab pos="5401338" algn="r"/>
                <a:tab pos="1631073" algn="l"/>
              </a:tabLst>
            </a:pPr>
            <a:r>
              <a:rPr lang="ja-JP" altLang="en-US" sz="1200" b="1" dirty="0">
                <a:solidFill>
                  <a:srgbClr val="000000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en-US" sz="1400" b="1" dirty="0">
                <a:solidFill>
                  <a:srgbClr val="000000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場所・時間　　　</a:t>
            </a:r>
            <a:r>
              <a:rPr lang="ja-JP" altLang="en-US" sz="1400" b="1" dirty="0">
                <a:solidFill>
                  <a:srgbClr val="FF6600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１６：３０～</a:t>
            </a:r>
            <a:r>
              <a:rPr lang="ja-JP" altLang="en-US" sz="1400" b="1" dirty="0">
                <a:solidFill>
                  <a:srgbClr val="000000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　　オレンジタウン販売</a:t>
            </a:r>
            <a:r>
              <a:rPr lang="ja-JP" altLang="en-US" sz="1400" b="1" dirty="0" smtClean="0">
                <a:solidFill>
                  <a:srgbClr val="000000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センター　他タウン内３ヵ所  </a:t>
            </a:r>
            <a:endParaRPr lang="en-US" altLang="ja-JP" sz="1400" b="1" dirty="0">
              <a:solidFill>
                <a:srgbClr val="000000"/>
              </a:solidFill>
              <a:latin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indent="135923" algn="just">
              <a:lnSpc>
                <a:spcPts val="1500"/>
              </a:lnSpc>
              <a:tabLst>
                <a:tab pos="2700669" algn="ctr"/>
                <a:tab pos="5401338" algn="r"/>
                <a:tab pos="1631073" algn="l"/>
              </a:tabLst>
            </a:pPr>
            <a:r>
              <a:rPr lang="ja-JP" altLang="ja-JP" sz="1200" b="1" dirty="0">
                <a:solidFill>
                  <a:srgbClr val="FF0000"/>
                </a:solidFill>
                <a:latin typeface="+mn-ea"/>
              </a:rPr>
              <a:t>　</a:t>
            </a:r>
            <a:endParaRPr lang="ja-JP" altLang="ja-JP" sz="12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02" name="図 10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663" y="11835063"/>
            <a:ext cx="1763856" cy="1322892"/>
          </a:xfrm>
          <a:prstGeom prst="rect">
            <a:avLst/>
          </a:prstGeom>
        </p:spPr>
      </p:pic>
      <p:pic>
        <p:nvPicPr>
          <p:cNvPr id="103" name="図 10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92" y="11799211"/>
            <a:ext cx="1868374" cy="140128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62886" y="11878221"/>
            <a:ext cx="3211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焼きたてパンと手作りサンドウィッチの店</a:t>
            </a:r>
            <a:endParaRPr kumimoji="1" lang="ja-JP" altLang="en-US" sz="1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946209" y="14555154"/>
            <a:ext cx="3648756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出店者募集中！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087-894-7285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青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5020</TotalTime>
  <Words>559</Words>
  <Application>Microsoft Office PowerPoint</Application>
  <PresentationFormat>ユーザー設定</PresentationFormat>
  <Paragraphs>167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21" baseType="lpstr">
      <vt:lpstr>AR P丸ゴシック体M</vt:lpstr>
      <vt:lpstr>AR P行楷書体H</vt:lpstr>
      <vt:lpstr>AR P悠々ゴシック体E</vt:lpstr>
      <vt:lpstr>HGP創英ﾌﾟﾚｾﾞﾝｽEB</vt:lpstr>
      <vt:lpstr>HGP創英角ﾎﾟｯﾌﾟ体</vt:lpstr>
      <vt:lpstr>HG丸ｺﾞｼｯｸM-PRO</vt:lpstr>
      <vt:lpstr>ＭＳ Ｐゴシック</vt:lpstr>
      <vt:lpstr>ＭＳ ゴシック</vt:lpstr>
      <vt:lpstr>ＭＳ 明朝</vt:lpstr>
      <vt:lpstr>宋体</vt:lpstr>
      <vt:lpstr>Arial</vt:lpstr>
      <vt:lpstr>Calibri</vt:lpstr>
      <vt:lpstr>Calibri Light</vt:lpstr>
      <vt:lpstr>Century</vt:lpstr>
      <vt:lpstr>Comic Sans MS</vt:lpstr>
      <vt:lpstr>Courier New</vt:lpstr>
      <vt:lpstr>Helvetica</vt:lpstr>
      <vt:lpstr>Times New Roman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user</dc:creator>
  <cp:lastModifiedBy>よんてつ不動産 株式会社</cp:lastModifiedBy>
  <cp:revision>311</cp:revision>
  <cp:lastPrinted>2017-04-23T04:58:49Z</cp:lastPrinted>
  <dcterms:created xsi:type="dcterms:W3CDTF">2014-09-25T03:40:46Z</dcterms:created>
  <dcterms:modified xsi:type="dcterms:W3CDTF">2017-04-28T03:44:45Z</dcterms:modified>
</cp:coreProperties>
</file>